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778" r:id="rId2"/>
    <p:sldId id="823" r:id="rId3"/>
    <p:sldId id="824" r:id="rId4"/>
    <p:sldId id="826" r:id="rId5"/>
    <p:sldId id="822" r:id="rId6"/>
    <p:sldId id="830" r:id="rId7"/>
    <p:sldId id="804" r:id="rId8"/>
    <p:sldId id="817" r:id="rId9"/>
    <p:sldId id="811" r:id="rId10"/>
    <p:sldId id="812" r:id="rId11"/>
    <p:sldId id="813" r:id="rId12"/>
    <p:sldId id="828" r:id="rId13"/>
    <p:sldId id="808" r:id="rId14"/>
    <p:sldId id="820" r:id="rId15"/>
    <p:sldId id="829" r:id="rId16"/>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6" autoAdjust="0"/>
    <p:restoredTop sz="87050" autoAdjust="0"/>
  </p:normalViewPr>
  <p:slideViewPr>
    <p:cSldViewPr snapToGrid="0">
      <p:cViewPr>
        <p:scale>
          <a:sx n="38" d="100"/>
          <a:sy n="38" d="100"/>
        </p:scale>
        <p:origin x="-102" y="-2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Macintosh%20HD:Users:jason:Google%20Drive:TXCC:Equitable%20Access%20Information%20and%20Materials:Texas%20Data:Final%20tables:Equity%20Tables%20No%20Raw%20Data.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microsoft.com/office/2011/relationships/chartStyle" Target="style1.xml"/><Relationship Id="rId2" Type="http://schemas.openxmlformats.org/officeDocument/2006/relationships/chartUserShapes" Target="../drawings/drawing1.xml"/><Relationship Id="rId1" Type="http://schemas.openxmlformats.org/officeDocument/2006/relationships/oleObject" Target="Book1" TargetMode="External"/><Relationship Id="rId4" Type="http://schemas.microsoft.com/office/2011/relationships/chartColorStyle" Target="colors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invertIfNegative val="0"/>
          <c:dPt>
            <c:idx val="0"/>
            <c:invertIfNegative val="0"/>
            <c:bubble3D val="0"/>
            <c:spPr>
              <a:solidFill>
                <a:schemeClr val="accent1">
                  <a:lumMod val="75000"/>
                </a:schemeClr>
              </a:solidFill>
              <a:ln>
                <a:noFill/>
              </a:ln>
            </c:spPr>
          </c:dPt>
          <c:dPt>
            <c:idx val="1"/>
            <c:invertIfNegative val="0"/>
            <c:bubble3D val="0"/>
            <c:spPr>
              <a:pattFill prst="dkHorz">
                <a:fgClr>
                  <a:schemeClr val="accent1">
                    <a:lumMod val="75000"/>
                  </a:schemeClr>
                </a:fgClr>
                <a:bgClr>
                  <a:prstClr val="white"/>
                </a:bgClr>
              </a:pattFill>
              <a:ln>
                <a:solidFill>
                  <a:schemeClr val="accent1">
                    <a:lumMod val="75000"/>
                  </a:schemeClr>
                </a:solidFill>
              </a:ln>
            </c:spPr>
          </c:dPt>
          <c:dPt>
            <c:idx val="2"/>
            <c:invertIfNegative val="0"/>
            <c:bubble3D val="0"/>
            <c:spPr>
              <a:pattFill prst="wdDnDiag">
                <a:fgClr>
                  <a:schemeClr val="accent1">
                    <a:lumMod val="75000"/>
                  </a:schemeClr>
                </a:fgClr>
                <a:bgClr>
                  <a:prstClr val="white"/>
                </a:bgClr>
              </a:pattFill>
              <a:ln>
                <a:solidFill>
                  <a:schemeClr val="accent1">
                    <a:lumMod val="75000"/>
                  </a:schemeClr>
                </a:solidFill>
              </a:ln>
            </c:spPr>
          </c:dPt>
          <c:dPt>
            <c:idx val="3"/>
            <c:invertIfNegative val="0"/>
            <c:bubble3D val="0"/>
            <c:spPr>
              <a:pattFill prst="wdUpDiag">
                <a:fgClr>
                  <a:schemeClr val="accent1">
                    <a:lumMod val="75000"/>
                  </a:schemeClr>
                </a:fgClr>
                <a:bgClr>
                  <a:prstClr val="white"/>
                </a:bgClr>
              </a:pattFill>
              <a:ln>
                <a:solidFill>
                  <a:schemeClr val="accent1">
                    <a:lumMod val="75000"/>
                  </a:schemeClr>
                </a:solidFill>
              </a:ln>
            </c:spPr>
          </c:dPt>
          <c:dPt>
            <c:idx val="5"/>
            <c:invertIfNegative val="0"/>
            <c:bubble3D val="0"/>
            <c:spPr>
              <a:solidFill>
                <a:schemeClr val="accent6">
                  <a:lumMod val="75000"/>
                </a:schemeClr>
              </a:solidFill>
            </c:spPr>
          </c:dPt>
          <c:dPt>
            <c:idx val="6"/>
            <c:invertIfNegative val="0"/>
            <c:bubble3D val="0"/>
            <c:spPr>
              <a:pattFill prst="dkHorz">
                <a:fgClr>
                  <a:schemeClr val="accent6">
                    <a:lumMod val="75000"/>
                  </a:schemeClr>
                </a:fgClr>
                <a:bgClr>
                  <a:prstClr val="white"/>
                </a:bgClr>
              </a:pattFill>
              <a:ln>
                <a:solidFill>
                  <a:schemeClr val="accent6">
                    <a:lumMod val="75000"/>
                  </a:schemeClr>
                </a:solidFill>
              </a:ln>
            </c:spPr>
          </c:dPt>
          <c:dPt>
            <c:idx val="7"/>
            <c:invertIfNegative val="0"/>
            <c:bubble3D val="0"/>
            <c:spPr>
              <a:pattFill prst="wdDnDiag">
                <a:fgClr>
                  <a:schemeClr val="accent6">
                    <a:lumMod val="75000"/>
                  </a:schemeClr>
                </a:fgClr>
                <a:bgClr>
                  <a:prstClr val="white"/>
                </a:bgClr>
              </a:pattFill>
              <a:ln>
                <a:solidFill>
                  <a:schemeClr val="accent6">
                    <a:lumMod val="75000"/>
                  </a:schemeClr>
                </a:solidFill>
              </a:ln>
            </c:spPr>
          </c:dPt>
          <c:dPt>
            <c:idx val="8"/>
            <c:invertIfNegative val="0"/>
            <c:bubble3D val="0"/>
            <c:spPr>
              <a:pattFill prst="wdUpDiag">
                <a:fgClr>
                  <a:schemeClr val="accent6">
                    <a:lumMod val="75000"/>
                  </a:schemeClr>
                </a:fgClr>
                <a:bgClr>
                  <a:prstClr val="white"/>
                </a:bgClr>
              </a:pattFill>
              <a:ln>
                <a:solidFill>
                  <a:schemeClr val="accent6">
                    <a:lumMod val="75000"/>
                  </a:schemeClr>
                </a:solidFill>
              </a:ln>
            </c:spPr>
          </c:dPt>
          <c:dPt>
            <c:idx val="10"/>
            <c:invertIfNegative val="0"/>
            <c:bubble3D val="0"/>
            <c:spPr>
              <a:solidFill>
                <a:schemeClr val="bg1">
                  <a:lumMod val="85000"/>
                </a:schemeClr>
              </a:solidFill>
            </c:spPr>
          </c:dPt>
          <c:dLbls>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'summary sheets'!$F$38:$F$48</c:f>
              <c:strCache>
                <c:ptCount val="11"/>
                <c:pt idx="0">
                  <c:v>HPQ</c:v>
                </c:pt>
                <c:pt idx="3">
                  <c:v>LPQ</c:v>
                </c:pt>
                <c:pt idx="5">
                  <c:v>HMQ</c:v>
                </c:pt>
                <c:pt idx="8">
                  <c:v>LMQ</c:v>
                </c:pt>
                <c:pt idx="10">
                  <c:v>Average</c:v>
                </c:pt>
              </c:strCache>
            </c:strRef>
          </c:cat>
          <c:val>
            <c:numRef>
              <c:f>'summary sheets'!$G$38:$G$48</c:f>
              <c:numCache>
                <c:formatCode>0.00%</c:formatCode>
                <c:ptCount val="11"/>
                <c:pt idx="0">
                  <c:v>0.1179</c:v>
                </c:pt>
                <c:pt idx="1">
                  <c:v>0.10249999999999999</c:v>
                </c:pt>
                <c:pt idx="2">
                  <c:v>7.9161510000000004E-2</c:v>
                </c:pt>
                <c:pt idx="3">
                  <c:v>6.2265340000000002E-2</c:v>
                </c:pt>
                <c:pt idx="5">
                  <c:v>0.12107229999999999</c:v>
                </c:pt>
                <c:pt idx="6">
                  <c:v>0.1035577</c:v>
                </c:pt>
                <c:pt idx="7">
                  <c:v>7.4847800000000006E-2</c:v>
                </c:pt>
                <c:pt idx="8">
                  <c:v>6.2463369999999997E-2</c:v>
                </c:pt>
                <c:pt idx="10">
                  <c:v>9.0351211180705507E-2</c:v>
                </c:pt>
              </c:numCache>
            </c:numRef>
          </c:val>
        </c:ser>
        <c:dLbls>
          <c:showLegendKey val="0"/>
          <c:showVal val="0"/>
          <c:showCatName val="0"/>
          <c:showSerName val="0"/>
          <c:showPercent val="0"/>
          <c:showBubbleSize val="0"/>
        </c:dLbls>
        <c:gapWidth val="10"/>
        <c:axId val="43360256"/>
        <c:axId val="43361792"/>
      </c:barChart>
      <c:catAx>
        <c:axId val="43360256"/>
        <c:scaling>
          <c:orientation val="minMax"/>
        </c:scaling>
        <c:delete val="0"/>
        <c:axPos val="l"/>
        <c:numFmt formatCode="General" sourceLinked="0"/>
        <c:majorTickMark val="none"/>
        <c:minorTickMark val="none"/>
        <c:tickLblPos val="nextTo"/>
        <c:txPr>
          <a:bodyPr/>
          <a:lstStyle/>
          <a:p>
            <a:pPr>
              <a:defRPr sz="1200"/>
            </a:pPr>
            <a:endParaRPr lang="en-US"/>
          </a:p>
        </c:txPr>
        <c:crossAx val="43361792"/>
        <c:crosses val="autoZero"/>
        <c:auto val="1"/>
        <c:lblAlgn val="ctr"/>
        <c:lblOffset val="100"/>
        <c:noMultiLvlLbl val="0"/>
      </c:catAx>
      <c:valAx>
        <c:axId val="43361792"/>
        <c:scaling>
          <c:orientation val="minMax"/>
          <c:max val="0.15"/>
          <c:min val="0"/>
        </c:scaling>
        <c:delete val="1"/>
        <c:axPos val="b"/>
        <c:numFmt formatCode="0.00%" sourceLinked="1"/>
        <c:majorTickMark val="out"/>
        <c:minorTickMark val="none"/>
        <c:tickLblPos val="nextTo"/>
        <c:crossAx val="43360256"/>
        <c:crosses val="autoZero"/>
        <c:crossBetween val="between"/>
      </c:valAx>
    </c:plotArea>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Probationary Certs and Student Demographics</a:t>
            </a:r>
          </a:p>
        </c:rich>
      </c:tx>
      <c:layout>
        <c:manualLayout>
          <c:xMode val="edge"/>
          <c:yMode val="edge"/>
          <c:x val="0.21716666666666701"/>
          <c:y val="3.2407407407407399E-2"/>
        </c:manualLayout>
      </c:layout>
      <c:overlay val="0"/>
      <c:spPr>
        <a:noFill/>
        <a:ln>
          <a:noFill/>
        </a:ln>
        <a:effectLst/>
      </c:spPr>
    </c:title>
    <c:autoTitleDeleted val="0"/>
    <c:plotArea>
      <c:layout>
        <c:manualLayout>
          <c:layoutTarget val="inner"/>
          <c:xMode val="edge"/>
          <c:yMode val="edge"/>
          <c:x val="8.2505898883851694E-2"/>
          <c:y val="0.14231172910187401"/>
          <c:w val="0.89105185715421897"/>
          <c:h val="0.61367650192267198"/>
        </c:manualLayout>
      </c:layout>
      <c:barChart>
        <c:barDir val="col"/>
        <c:grouping val="clustered"/>
        <c:varyColors val="0"/>
        <c:ser>
          <c:idx val="0"/>
          <c:order val="0"/>
          <c:tx>
            <c:strRef>
              <c:f>Sheet1!$B$1</c:f>
              <c:strCache>
                <c:ptCount val="1"/>
                <c:pt idx="0">
                  <c:v>% Non-White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c:v>
                </c:pt>
                <c:pt idx="1">
                  <c:v>0-5%</c:v>
                </c:pt>
                <c:pt idx="2">
                  <c:v>5-10%</c:v>
                </c:pt>
                <c:pt idx="3">
                  <c:v>10-15%</c:v>
                </c:pt>
                <c:pt idx="4">
                  <c:v>15-20%</c:v>
                </c:pt>
                <c:pt idx="5">
                  <c:v>&gt;20%</c:v>
                </c:pt>
              </c:strCache>
            </c:strRef>
          </c:cat>
          <c:val>
            <c:numRef>
              <c:f>Sheet1!$B$2:$B$7</c:f>
              <c:numCache>
                <c:formatCode>0%</c:formatCode>
                <c:ptCount val="6"/>
                <c:pt idx="0">
                  <c:v>0.61129999999999995</c:v>
                </c:pt>
                <c:pt idx="1">
                  <c:v>0.69210000000000005</c:v>
                </c:pt>
                <c:pt idx="2">
                  <c:v>0.74750000000000005</c:v>
                </c:pt>
                <c:pt idx="3">
                  <c:v>0.82410000000000005</c:v>
                </c:pt>
                <c:pt idx="4">
                  <c:v>0.88</c:v>
                </c:pt>
                <c:pt idx="5">
                  <c:v>0.87949999999999995</c:v>
                </c:pt>
              </c:numCache>
            </c:numRef>
          </c:val>
        </c:ser>
        <c:ser>
          <c:idx val="1"/>
          <c:order val="1"/>
          <c:tx>
            <c:strRef>
              <c:f>Sheet1!$C$1</c:f>
              <c:strCache>
                <c:ptCount val="1"/>
                <c:pt idx="0">
                  <c:v>% ED</c:v>
                </c:pt>
              </c:strCache>
            </c:strRef>
          </c:tx>
          <c:spPr>
            <a:solidFill>
              <a:schemeClr val="accent2"/>
            </a:solidFill>
            <a:ln>
              <a:noFill/>
            </a:ln>
            <a:effectLst/>
          </c:spPr>
          <c:invertIfNegative val="0"/>
          <c:dLbls>
            <c:dLbl>
              <c:idx val="0"/>
              <c:layout>
                <c:manualLayout>
                  <c:x val="4.5977011494252699E-3"/>
                  <c:y val="1.9184649380139401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5977011494252899E-3"/>
                  <c:y val="7.6738597520557804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8965517241379301E-3"/>
                  <c:y val="1.15107896280837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6.8965517241379301E-3"/>
                  <c:y val="1.5347719504111601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6.8965517241379301E-3"/>
                  <c:y val="1.15107896280837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6.8965517241379301E-3"/>
                  <c:y val="7.6738597520557804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c:v>
                </c:pt>
                <c:pt idx="1">
                  <c:v>0-5%</c:v>
                </c:pt>
                <c:pt idx="2">
                  <c:v>5-10%</c:v>
                </c:pt>
                <c:pt idx="3">
                  <c:v>10-15%</c:v>
                </c:pt>
                <c:pt idx="4">
                  <c:v>15-20%</c:v>
                </c:pt>
                <c:pt idx="5">
                  <c:v>&gt;20%</c:v>
                </c:pt>
              </c:strCache>
            </c:strRef>
          </c:cat>
          <c:val>
            <c:numRef>
              <c:f>Sheet1!$C$2:$C$7</c:f>
              <c:numCache>
                <c:formatCode>0%</c:formatCode>
                <c:ptCount val="6"/>
                <c:pt idx="0">
                  <c:v>0.56499999999999995</c:v>
                </c:pt>
                <c:pt idx="1">
                  <c:v>0.59040000000000004</c:v>
                </c:pt>
                <c:pt idx="2">
                  <c:v>0.68540000000000001</c:v>
                </c:pt>
                <c:pt idx="3">
                  <c:v>0.75090000000000001</c:v>
                </c:pt>
                <c:pt idx="4">
                  <c:v>0.78</c:v>
                </c:pt>
                <c:pt idx="5">
                  <c:v>0.78400000000000003</c:v>
                </c:pt>
              </c:numCache>
            </c:numRef>
          </c:val>
        </c:ser>
        <c:ser>
          <c:idx val="2"/>
          <c:order val="2"/>
          <c:tx>
            <c:strRef>
              <c:f>Sheet1!$D$1</c:f>
              <c:strCache>
                <c:ptCount val="1"/>
                <c:pt idx="0">
                  <c:v>% At-Risk</c:v>
                </c:pt>
              </c:strCache>
            </c:strRef>
          </c:tx>
          <c:spPr>
            <a:solidFill>
              <a:schemeClr val="accent3"/>
            </a:solidFill>
            <a:ln>
              <a:noFill/>
            </a:ln>
            <a:effectLst/>
          </c:spPr>
          <c:invertIfNegative val="0"/>
          <c:dLbls>
            <c:dLbl>
              <c:idx val="0"/>
              <c:layout>
                <c:manualLayout>
                  <c:x val="2.2988505747126402E-3"/>
                  <c:y val="7.6738597520557804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8965517241378902E-3"/>
                  <c:y val="1.15107896280837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8965517241379301E-3"/>
                  <c:y val="1.15107896280837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5977011494251997E-3"/>
                  <c:y val="7.6738597520557804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6.8965517241378503E-3"/>
                  <c:y val="7.6738597520557804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6.8965517241379301E-3"/>
                  <c:y val="3.8369298760278902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0%</c:v>
                </c:pt>
                <c:pt idx="1">
                  <c:v>0-5%</c:v>
                </c:pt>
                <c:pt idx="2">
                  <c:v>5-10%</c:v>
                </c:pt>
                <c:pt idx="3">
                  <c:v>10-15%</c:v>
                </c:pt>
                <c:pt idx="4">
                  <c:v>15-20%</c:v>
                </c:pt>
                <c:pt idx="5">
                  <c:v>&gt;20%</c:v>
                </c:pt>
              </c:strCache>
            </c:strRef>
          </c:cat>
          <c:val>
            <c:numRef>
              <c:f>Sheet1!$D$2:$D$7</c:f>
              <c:numCache>
                <c:formatCode>0%</c:formatCode>
                <c:ptCount val="6"/>
                <c:pt idx="0">
                  <c:v>0.49930000000000002</c:v>
                </c:pt>
                <c:pt idx="1">
                  <c:v>0.50900000000000001</c:v>
                </c:pt>
                <c:pt idx="2">
                  <c:v>0.58109999999999995</c:v>
                </c:pt>
                <c:pt idx="3">
                  <c:v>0.62849999999999995</c:v>
                </c:pt>
                <c:pt idx="4">
                  <c:v>0.68400000000000005</c:v>
                </c:pt>
                <c:pt idx="5">
                  <c:v>0.70830000000000004</c:v>
                </c:pt>
              </c:numCache>
            </c:numRef>
          </c:val>
        </c:ser>
        <c:dLbls>
          <c:dLblPos val="outEnd"/>
          <c:showLegendKey val="0"/>
          <c:showVal val="1"/>
          <c:showCatName val="0"/>
          <c:showSerName val="0"/>
          <c:showPercent val="0"/>
          <c:showBubbleSize val="0"/>
        </c:dLbls>
        <c:gapWidth val="219"/>
        <c:overlap val="-27"/>
        <c:axId val="48958464"/>
        <c:axId val="48976640"/>
      </c:barChart>
      <c:catAx>
        <c:axId val="48958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976640"/>
        <c:crosses val="autoZero"/>
        <c:auto val="1"/>
        <c:lblAlgn val="ctr"/>
        <c:lblOffset val="100"/>
        <c:noMultiLvlLbl val="0"/>
      </c:catAx>
      <c:valAx>
        <c:axId val="489766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958464"/>
        <c:crosses val="autoZero"/>
        <c:crossBetween val="between"/>
      </c:valAx>
      <c:spPr>
        <a:noFill/>
        <a:ln>
          <a:noFill/>
        </a:ln>
        <a:effectLst/>
      </c:spPr>
    </c:plotArea>
    <c:legend>
      <c:legendPos val="b"/>
      <c:layout>
        <c:manualLayout>
          <c:xMode val="edge"/>
          <c:yMode val="edge"/>
          <c:x val="0.34490107702054501"/>
          <c:y val="0.92757749540928003"/>
          <c:w val="0.36103520680604601"/>
          <c:h val="6.3830224481268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0.37497</cdr:x>
      <cdr:y>0.84827</cdr:y>
    </cdr:from>
    <cdr:to>
      <cdr:x>0.75175</cdr:x>
      <cdr:y>0.90948</cdr:y>
    </cdr:to>
    <cdr:sp macro="" textlink="">
      <cdr:nvSpPr>
        <cdr:cNvPr id="2" name="TextBox 3"/>
        <cdr:cNvSpPr txBox="1"/>
      </cdr:nvSpPr>
      <cdr:spPr>
        <a:xfrm xmlns:a="http://schemas.openxmlformats.org/drawingml/2006/main">
          <a:off x="2828725" y="3559113"/>
          <a:ext cx="2842348" cy="256813"/>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400" dirty="0">
              <a:solidFill>
                <a:schemeClr val="bg2">
                  <a:lumMod val="50000"/>
                </a:schemeClr>
              </a:solidFill>
            </a:rPr>
            <a:t>%</a:t>
          </a:r>
          <a:r>
            <a:rPr lang="en-US" sz="1400" baseline="0" dirty="0">
              <a:solidFill>
                <a:schemeClr val="bg2">
                  <a:lumMod val="50000"/>
                </a:schemeClr>
              </a:solidFill>
            </a:rPr>
            <a:t> of Teachers on Probationary</a:t>
          </a:r>
        </a:p>
        <a:p xmlns:a="http://schemas.openxmlformats.org/drawingml/2006/main">
          <a:endParaRPr lang="en-US" sz="14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4082" cy="466417"/>
          </a:xfrm>
          <a:prstGeom prst="rect">
            <a:avLst/>
          </a:prstGeom>
        </p:spPr>
        <p:txBody>
          <a:bodyPr vert="horz" lIns="92053" tIns="46026" rIns="92053" bIns="46026" rtlCol="0"/>
          <a:lstStyle>
            <a:lvl1pPr algn="l">
              <a:defRPr sz="1200"/>
            </a:lvl1pPr>
          </a:lstStyle>
          <a:p>
            <a:endParaRPr lang="en-US"/>
          </a:p>
        </p:txBody>
      </p:sp>
      <p:sp>
        <p:nvSpPr>
          <p:cNvPr id="3" name="Date Placeholder 2"/>
          <p:cNvSpPr>
            <a:spLocks noGrp="1"/>
          </p:cNvSpPr>
          <p:nvPr>
            <p:ph type="dt" sz="quarter" idx="1"/>
          </p:nvPr>
        </p:nvSpPr>
        <p:spPr>
          <a:xfrm>
            <a:off x="3939164" y="1"/>
            <a:ext cx="3014082" cy="466417"/>
          </a:xfrm>
          <a:prstGeom prst="rect">
            <a:avLst/>
          </a:prstGeom>
        </p:spPr>
        <p:txBody>
          <a:bodyPr vert="horz" lIns="92053" tIns="46026" rIns="92053" bIns="46026" rtlCol="0"/>
          <a:lstStyle>
            <a:lvl1pPr algn="r">
              <a:defRPr sz="1200"/>
            </a:lvl1pPr>
          </a:lstStyle>
          <a:p>
            <a:fld id="{D3EEEDD7-285A-408A-A274-632FFFFD4957}" type="datetimeFigureOut">
              <a:rPr lang="en-US" smtClean="0"/>
              <a:t>12/5/2016</a:t>
            </a:fld>
            <a:endParaRPr lang="en-US"/>
          </a:p>
        </p:txBody>
      </p:sp>
      <p:sp>
        <p:nvSpPr>
          <p:cNvPr id="4" name="Footer Placeholder 3"/>
          <p:cNvSpPr>
            <a:spLocks noGrp="1"/>
          </p:cNvSpPr>
          <p:nvPr>
            <p:ph type="ftr" sz="quarter" idx="2"/>
          </p:nvPr>
        </p:nvSpPr>
        <p:spPr>
          <a:xfrm>
            <a:off x="0" y="8842684"/>
            <a:ext cx="3014082" cy="466416"/>
          </a:xfrm>
          <a:prstGeom prst="rect">
            <a:avLst/>
          </a:prstGeom>
        </p:spPr>
        <p:txBody>
          <a:bodyPr vert="horz" lIns="92053" tIns="46026" rIns="92053" bIns="46026" rtlCol="0" anchor="b"/>
          <a:lstStyle>
            <a:lvl1pPr algn="l">
              <a:defRPr sz="1200"/>
            </a:lvl1pPr>
          </a:lstStyle>
          <a:p>
            <a:endParaRPr lang="en-US"/>
          </a:p>
        </p:txBody>
      </p:sp>
      <p:sp>
        <p:nvSpPr>
          <p:cNvPr id="5" name="Slide Number Placeholder 4"/>
          <p:cNvSpPr>
            <a:spLocks noGrp="1"/>
          </p:cNvSpPr>
          <p:nvPr>
            <p:ph type="sldNum" sz="quarter" idx="3"/>
          </p:nvPr>
        </p:nvSpPr>
        <p:spPr>
          <a:xfrm>
            <a:off x="3939164" y="8842684"/>
            <a:ext cx="3014082" cy="466416"/>
          </a:xfrm>
          <a:prstGeom prst="rect">
            <a:avLst/>
          </a:prstGeom>
        </p:spPr>
        <p:txBody>
          <a:bodyPr vert="horz" lIns="92053" tIns="46026" rIns="92053" bIns="46026" rtlCol="0" anchor="b"/>
          <a:lstStyle>
            <a:lvl1pPr algn="r">
              <a:defRPr sz="1200"/>
            </a:lvl1pPr>
          </a:lstStyle>
          <a:p>
            <a:fld id="{02B6C1D7-3091-4139-ACE9-D7E3FAF87434}" type="slidenum">
              <a:rPr lang="en-US" smtClean="0"/>
              <a:t>‹#›</a:t>
            </a:fld>
            <a:endParaRPr lang="en-US"/>
          </a:p>
        </p:txBody>
      </p:sp>
    </p:spTree>
    <p:extLst>
      <p:ext uri="{BB962C8B-B14F-4D97-AF65-F5344CB8AC3E}">
        <p14:creationId xmlns:p14="http://schemas.microsoft.com/office/powerpoint/2010/main" val="39640012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7071"/>
          </a:xfrm>
          <a:prstGeom prst="rect">
            <a:avLst/>
          </a:prstGeom>
        </p:spPr>
        <p:txBody>
          <a:bodyPr vert="horz" lIns="92927" tIns="46463" rIns="92927" bIns="46463" rtlCol="0"/>
          <a:lstStyle>
            <a:lvl1pPr algn="l">
              <a:defRPr sz="1200"/>
            </a:lvl1pPr>
          </a:lstStyle>
          <a:p>
            <a:endParaRPr lang="en-US"/>
          </a:p>
        </p:txBody>
      </p:sp>
      <p:sp>
        <p:nvSpPr>
          <p:cNvPr id="3" name="Date Placeholder 2"/>
          <p:cNvSpPr>
            <a:spLocks noGrp="1"/>
          </p:cNvSpPr>
          <p:nvPr>
            <p:ph type="dt" idx="1"/>
          </p:nvPr>
        </p:nvSpPr>
        <p:spPr>
          <a:xfrm>
            <a:off x="3939465" y="1"/>
            <a:ext cx="3013763" cy="467071"/>
          </a:xfrm>
          <a:prstGeom prst="rect">
            <a:avLst/>
          </a:prstGeom>
        </p:spPr>
        <p:txBody>
          <a:bodyPr vert="horz" lIns="92927" tIns="46463" rIns="92927" bIns="46463" rtlCol="0"/>
          <a:lstStyle>
            <a:lvl1pPr algn="r">
              <a:defRPr sz="1200"/>
            </a:lvl1pPr>
          </a:lstStyle>
          <a:p>
            <a:fld id="{C0898271-F1CA-4B4D-B60F-9A0F87EF6BFB}" type="datetimeFigureOut">
              <a:rPr lang="en-US" smtClean="0"/>
              <a:t>12/5/2016</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27" tIns="46463" rIns="92927" bIns="46463"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27" tIns="46463" rIns="92927" bIns="4646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13763" cy="467070"/>
          </a:xfrm>
          <a:prstGeom prst="rect">
            <a:avLst/>
          </a:prstGeom>
        </p:spPr>
        <p:txBody>
          <a:bodyPr vert="horz" lIns="92927" tIns="46463" rIns="92927" bIns="46463" rtlCol="0" anchor="b"/>
          <a:lstStyle>
            <a:lvl1pPr algn="l">
              <a:defRPr sz="1200"/>
            </a:lvl1pPr>
          </a:lstStyle>
          <a:p>
            <a:endParaRPr lang="en-US"/>
          </a:p>
        </p:txBody>
      </p:sp>
      <p:sp>
        <p:nvSpPr>
          <p:cNvPr id="7" name="Slide Number Placeholder 6"/>
          <p:cNvSpPr>
            <a:spLocks noGrp="1"/>
          </p:cNvSpPr>
          <p:nvPr>
            <p:ph type="sldNum" sz="quarter" idx="5"/>
          </p:nvPr>
        </p:nvSpPr>
        <p:spPr>
          <a:xfrm>
            <a:off x="3939465" y="8842030"/>
            <a:ext cx="3013763" cy="467070"/>
          </a:xfrm>
          <a:prstGeom prst="rect">
            <a:avLst/>
          </a:prstGeom>
        </p:spPr>
        <p:txBody>
          <a:bodyPr vert="horz" lIns="92927" tIns="46463" rIns="92927" bIns="46463" rtlCol="0" anchor="b"/>
          <a:lstStyle>
            <a:lvl1pPr algn="r">
              <a:defRPr sz="1200"/>
            </a:lvl1pPr>
          </a:lstStyle>
          <a:p>
            <a:fld id="{363109F1-2522-436D-86BF-9F699451C875}" type="slidenum">
              <a:rPr lang="en-US" smtClean="0"/>
              <a:t>‹#›</a:t>
            </a:fld>
            <a:endParaRPr lang="en-US"/>
          </a:p>
        </p:txBody>
      </p:sp>
    </p:spTree>
    <p:extLst>
      <p:ext uri="{BB962C8B-B14F-4D97-AF65-F5344CB8AC3E}">
        <p14:creationId xmlns:p14="http://schemas.microsoft.com/office/powerpoint/2010/main" val="1278876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AD3FAC-1DEC-4DDB-90FA-DE56F9639BC5}" type="slidenum">
              <a:rPr lang="en-US" smtClean="0"/>
              <a:t>1</a:t>
            </a:fld>
            <a:endParaRPr lang="en-US"/>
          </a:p>
        </p:txBody>
      </p:sp>
    </p:spTree>
    <p:extLst>
      <p:ext uri="{BB962C8B-B14F-4D97-AF65-F5344CB8AC3E}">
        <p14:creationId xmlns:p14="http://schemas.microsoft.com/office/powerpoint/2010/main" val="4102514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Chart this at the front</a:t>
            </a:r>
            <a:r>
              <a:rPr lang="en-US" baseline="0" dirty="0" smtClean="0"/>
              <a:t> of the room.</a:t>
            </a:r>
            <a:endParaRPr lang="en-US" dirty="0"/>
          </a:p>
        </p:txBody>
      </p:sp>
      <p:sp>
        <p:nvSpPr>
          <p:cNvPr id="4" name="Slide Number Placeholder 3"/>
          <p:cNvSpPr>
            <a:spLocks noGrp="1"/>
          </p:cNvSpPr>
          <p:nvPr>
            <p:ph type="sldNum" sz="quarter" idx="10"/>
          </p:nvPr>
        </p:nvSpPr>
        <p:spPr/>
        <p:txBody>
          <a:bodyPr/>
          <a:lstStyle/>
          <a:p>
            <a:fld id="{363109F1-2522-436D-86BF-9F699451C875}" type="slidenum">
              <a:rPr lang="en-US" smtClean="0"/>
              <a:t>4</a:t>
            </a:fld>
            <a:endParaRPr lang="en-US"/>
          </a:p>
        </p:txBody>
      </p:sp>
    </p:spTree>
    <p:extLst>
      <p:ext uri="{BB962C8B-B14F-4D97-AF65-F5344CB8AC3E}">
        <p14:creationId xmlns:p14="http://schemas.microsoft.com/office/powerpoint/2010/main" val="3846814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Chart this at the front</a:t>
            </a:r>
            <a:r>
              <a:rPr lang="en-US" baseline="0" dirty="0" smtClean="0"/>
              <a:t> of the room.</a:t>
            </a:r>
            <a:endParaRPr lang="en-US" dirty="0"/>
          </a:p>
        </p:txBody>
      </p:sp>
      <p:sp>
        <p:nvSpPr>
          <p:cNvPr id="4" name="Slide Number Placeholder 3"/>
          <p:cNvSpPr>
            <a:spLocks noGrp="1"/>
          </p:cNvSpPr>
          <p:nvPr>
            <p:ph type="sldNum" sz="quarter" idx="10"/>
          </p:nvPr>
        </p:nvSpPr>
        <p:spPr/>
        <p:txBody>
          <a:bodyPr/>
          <a:lstStyle/>
          <a:p>
            <a:fld id="{363109F1-2522-436D-86BF-9F699451C875}" type="slidenum">
              <a:rPr lang="en-US" smtClean="0"/>
              <a:t>6</a:t>
            </a:fld>
            <a:endParaRPr lang="en-US"/>
          </a:p>
        </p:txBody>
      </p:sp>
    </p:spTree>
    <p:extLst>
      <p:ext uri="{BB962C8B-B14F-4D97-AF65-F5344CB8AC3E}">
        <p14:creationId xmlns:p14="http://schemas.microsoft.com/office/powerpoint/2010/main" val="3846814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D3FAC-1DEC-4DDB-90FA-DE56F9639BC5}" type="slidenum">
              <a:rPr lang="en-US" smtClean="0"/>
              <a:t>7</a:t>
            </a:fld>
            <a:endParaRPr lang="en-US"/>
          </a:p>
        </p:txBody>
      </p:sp>
    </p:spTree>
    <p:extLst>
      <p:ext uri="{BB962C8B-B14F-4D97-AF65-F5344CB8AC3E}">
        <p14:creationId xmlns:p14="http://schemas.microsoft.com/office/powerpoint/2010/main" val="1627245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latin typeface="ITC Franklin Gothic Std Bk Cd" charset="0"/>
              </a:rPr>
              <a:t>ORIENT </a:t>
            </a:r>
            <a:r>
              <a:rPr lang="en-US" dirty="0">
                <a:latin typeface="ITC Franklin Gothic Std Bk Cd" charset="0"/>
              </a:rPr>
              <a:t>THEM TO THE </a:t>
            </a:r>
            <a:r>
              <a:rPr lang="en-US" dirty="0" smtClean="0">
                <a:latin typeface="ITC Franklin Gothic Std Bk Cd" charset="0"/>
              </a:rPr>
              <a:t>GRAPHIC</a:t>
            </a:r>
          </a:p>
          <a:p>
            <a:pPr>
              <a:spcBef>
                <a:spcPct val="0"/>
              </a:spcBef>
            </a:pPr>
            <a:r>
              <a:rPr lang="en-US" dirty="0" smtClean="0">
                <a:latin typeface="ITC Franklin Gothic Std Bk Cd" charset="0"/>
              </a:rPr>
              <a:t>DATA SOURCES: 2013-2014 Texas Academic Performance Report (TAPR) for the state</a:t>
            </a:r>
          </a:p>
          <a:p>
            <a:pPr>
              <a:spcBef>
                <a:spcPct val="0"/>
              </a:spcBef>
            </a:pPr>
            <a:r>
              <a:rPr lang="en-US" dirty="0" smtClean="0">
                <a:latin typeface="ITC Franklin Gothic Std Bk Cd" charset="0"/>
              </a:rPr>
              <a:t>The TAPR Reports present a wide range of information on the performance of students in each school and district in Texas every year. The reports also provide extensive information on school and district staff, programs, and student demographics. The data we’re presenting come from the </a:t>
            </a:r>
            <a:r>
              <a:rPr lang="en-US" b="1" dirty="0" smtClean="0">
                <a:latin typeface="ITC Franklin Gothic Std Bk Cd" charset="0"/>
              </a:rPr>
              <a:t>campus-level TAPR data for the entire state.</a:t>
            </a:r>
          </a:p>
          <a:p>
            <a:pPr>
              <a:spcBef>
                <a:spcPct val="0"/>
              </a:spcBef>
            </a:pPr>
            <a:r>
              <a:rPr lang="en-US" dirty="0" smtClean="0">
                <a:latin typeface="ITC Franklin Gothic Std Bk Cd" charset="0"/>
              </a:rPr>
              <a:t>2013-2014 Highly Qualified (HQ) Report for the state</a:t>
            </a:r>
          </a:p>
          <a:p>
            <a:pPr>
              <a:spcBef>
                <a:spcPct val="0"/>
              </a:spcBef>
            </a:pPr>
            <a:r>
              <a:rPr lang="en-US" dirty="0" smtClean="0">
                <a:latin typeface="ITC Franklin Gothic Std Bk Cd" charset="0"/>
              </a:rPr>
              <a:t>NCLB requires states to annually report the percentage of teachers who are not highly qualified to the U.S. Department of Education. Districts submit to TEA campus-level information concerning the number and percent of teachers and number and percent of classes taught by highly qualified teachers. This is collected annually through the Highly Qualified Compliance Report in the </a:t>
            </a:r>
            <a:r>
              <a:rPr lang="en-US" dirty="0" err="1" smtClean="0">
                <a:latin typeface="ITC Franklin Gothic Std Bk Cd" charset="0"/>
              </a:rPr>
              <a:t>eGrants</a:t>
            </a:r>
            <a:r>
              <a:rPr lang="en-US" dirty="0" smtClean="0">
                <a:latin typeface="ITC Franklin Gothic Std Bk Cd" charset="0"/>
              </a:rPr>
              <a:t> system. The data reported must reflect the “highly qualified” status of teachers at each campus in the district.</a:t>
            </a:r>
            <a:endParaRPr lang="en-US" b="1" dirty="0" smtClean="0">
              <a:latin typeface="Calibri" charset="0"/>
            </a:endParaRPr>
          </a:p>
          <a:p>
            <a:pPr>
              <a:spcBef>
                <a:spcPct val="0"/>
              </a:spcBef>
            </a:pPr>
            <a:endParaRPr lang="en-US" dirty="0">
              <a:latin typeface="ITC Franklin Gothic Std Bk Cd" charset="0"/>
            </a:endParaRPr>
          </a:p>
          <a:p>
            <a:pPr>
              <a:spcBef>
                <a:spcPct val="0"/>
              </a:spcBef>
            </a:pPr>
            <a:r>
              <a:rPr lang="en-US" b="1" dirty="0" smtClean="0">
                <a:latin typeface="ITC Franklin Gothic Std Bk Cd" charset="0"/>
              </a:rPr>
              <a:t>Percentages </a:t>
            </a:r>
            <a:r>
              <a:rPr lang="en-US" b="1" dirty="0">
                <a:latin typeface="ITC Franklin Gothic Std Bk Cd" charset="0"/>
              </a:rPr>
              <a:t>double going from lowest to highest quartile</a:t>
            </a:r>
          </a:p>
        </p:txBody>
      </p:sp>
      <p:sp>
        <p:nvSpPr>
          <p:cNvPr id="368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fld id="{5A6CE85C-0CB8-B240-8B46-56C73C1E9DD6}" type="slidenum">
              <a:rPr lang="en-US">
                <a:solidFill>
                  <a:srgbClr val="000000"/>
                </a:solidFill>
                <a:latin typeface="ITC Franklin Gothic Std Bk Cd" charset="0"/>
              </a:rPr>
              <a:pPr/>
              <a:t>9</a:t>
            </a:fld>
            <a:endParaRPr lang="en-US">
              <a:solidFill>
                <a:srgbClr val="000000"/>
              </a:solidFill>
              <a:latin typeface="ITC Franklin Gothic Std Bk Cd" charset="0"/>
            </a:endParaRPr>
          </a:p>
        </p:txBody>
      </p:sp>
    </p:spTree>
    <p:extLst>
      <p:ext uri="{BB962C8B-B14F-4D97-AF65-F5344CB8AC3E}">
        <p14:creationId xmlns:p14="http://schemas.microsoft.com/office/powerpoint/2010/main" val="1101239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two root causes were selected as the most significant factors</a:t>
            </a:r>
            <a:r>
              <a:rPr lang="en-US" baseline="0" dirty="0" smtClean="0"/>
              <a:t> by stakeholders. </a:t>
            </a:r>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1772260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Print AIR’s overview piece for the toolkit.</a:t>
            </a:r>
            <a:endParaRPr lang="en-US" dirty="0"/>
          </a:p>
        </p:txBody>
      </p:sp>
      <p:sp>
        <p:nvSpPr>
          <p:cNvPr id="4" name="Slide Number Placeholder 3"/>
          <p:cNvSpPr>
            <a:spLocks noGrp="1"/>
          </p:cNvSpPr>
          <p:nvPr>
            <p:ph type="sldNum" sz="quarter" idx="10"/>
          </p:nvPr>
        </p:nvSpPr>
        <p:spPr/>
        <p:txBody>
          <a:bodyPr/>
          <a:lstStyle/>
          <a:p>
            <a:fld id="{363109F1-2522-436D-86BF-9F699451C875}" type="slidenum">
              <a:rPr lang="en-US" smtClean="0"/>
              <a:t>12</a:t>
            </a:fld>
            <a:endParaRPr lang="en-US"/>
          </a:p>
        </p:txBody>
      </p:sp>
    </p:spTree>
    <p:extLst>
      <p:ext uri="{BB962C8B-B14F-4D97-AF65-F5344CB8AC3E}">
        <p14:creationId xmlns:p14="http://schemas.microsoft.com/office/powerpoint/2010/main" val="39069939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A23A07-1ED1-4F33-81E4-B87CD99A2B98}"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9072E-2125-40D6-847A-9E6B768971D4}"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9650234" y="92480"/>
            <a:ext cx="2541815" cy="1278610"/>
          </a:xfrm>
          <a:prstGeom prst="rect">
            <a:avLst/>
          </a:prstGeom>
        </p:spPr>
      </p:pic>
    </p:spTree>
    <p:extLst>
      <p:ext uri="{BB962C8B-B14F-4D97-AF65-F5344CB8AC3E}">
        <p14:creationId xmlns:p14="http://schemas.microsoft.com/office/powerpoint/2010/main" val="3490531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A23A07-1ED1-4F33-81E4-B87CD99A2B98}"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9072E-2125-40D6-847A-9E6B768971D4}" type="slidenum">
              <a:rPr lang="en-US" smtClean="0"/>
              <a:t>‹#›</a:t>
            </a:fld>
            <a:endParaRPr lang="en-US"/>
          </a:p>
        </p:txBody>
      </p:sp>
    </p:spTree>
    <p:extLst>
      <p:ext uri="{BB962C8B-B14F-4D97-AF65-F5344CB8AC3E}">
        <p14:creationId xmlns:p14="http://schemas.microsoft.com/office/powerpoint/2010/main" val="2893175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8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4"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2"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3"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A23A07-1ED1-4F33-81E4-B87CD99A2B98}"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9072E-2125-40D6-847A-9E6B768971D4}" type="slidenum">
              <a:rPr lang="en-US" smtClean="0"/>
              <a:t>‹#›</a:t>
            </a:fld>
            <a:endParaRPr lang="en-US"/>
          </a:p>
        </p:txBody>
      </p:sp>
    </p:spTree>
    <p:extLst>
      <p:ext uri="{BB962C8B-B14F-4D97-AF65-F5344CB8AC3E}">
        <p14:creationId xmlns:p14="http://schemas.microsoft.com/office/powerpoint/2010/main" val="2819986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rst Level No Bullet">
    <p:spTree>
      <p:nvGrpSpPr>
        <p:cNvPr id="1" name=""/>
        <p:cNvGrpSpPr/>
        <p:nvPr/>
      </p:nvGrpSpPr>
      <p:grpSpPr>
        <a:xfrm>
          <a:off x="0" y="0"/>
          <a:ext cx="0" cy="0"/>
          <a:chOff x="0" y="0"/>
          <a:chExt cx="0" cy="0"/>
        </a:xfrm>
      </p:grpSpPr>
      <p:cxnSp>
        <p:nvCxnSpPr>
          <p:cNvPr id="45" name="Rule"/>
          <p:cNvCxnSpPr/>
          <p:nvPr userDrawn="1"/>
        </p:nvCxnSpPr>
        <p:spPr>
          <a:xfrm>
            <a:off x="916517" y="1487424"/>
            <a:ext cx="11275483"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userDrawn="1">
            <p:ph type="title"/>
          </p:nvPr>
        </p:nvSpPr>
        <p:spPr>
          <a:xfrm>
            <a:off x="916518" y="882533"/>
            <a:ext cx="10966449" cy="492443"/>
          </a:xfrm>
        </p:spPr>
        <p:txBody>
          <a:bodyPr/>
          <a:lstStyle>
            <a:lvl1pPr>
              <a:defRPr>
                <a:solidFill>
                  <a:schemeClr val="bg2">
                    <a:lumMod val="75000"/>
                  </a:schemeClr>
                </a:solidFill>
              </a:defRPr>
            </a:lvl1pPr>
          </a:lstStyle>
          <a:p>
            <a:r>
              <a:rPr lang="en-US" dirty="0" smtClean="0"/>
              <a:t>Click to edit Master title style</a:t>
            </a:r>
            <a:endParaRPr lang="en-US" dirty="0"/>
          </a:p>
        </p:txBody>
      </p:sp>
      <p:sp>
        <p:nvSpPr>
          <p:cNvPr id="3" name="Content"/>
          <p:cNvSpPr>
            <a:spLocks noGrp="1"/>
          </p:cNvSpPr>
          <p:nvPr userDrawn="1">
            <p:ph idx="1"/>
          </p:nvPr>
        </p:nvSpPr>
        <p:spPr>
          <a:xfrm>
            <a:off x="916518" y="1611467"/>
            <a:ext cx="10966449" cy="4714531"/>
          </a:xfrm>
        </p:spPr>
        <p:txBody>
          <a:bodyPr/>
          <a:lstStyle>
            <a:lvl1pPr marL="0" indent="0">
              <a:buNone/>
              <a:defRPr>
                <a:solidFill>
                  <a:schemeClr val="tx2"/>
                </a:solidFill>
                <a:latin typeface="+mn-lt"/>
                <a:cs typeface="Franklin Gothic Book" pitchFamily="34" charset="0"/>
              </a:defRPr>
            </a:lvl1pPr>
            <a:lvl2pPr marL="230188" indent="-230188">
              <a:buFont typeface="Arial" pitchFamily="34" charset="0"/>
              <a:buChar char="•"/>
              <a:defRPr>
                <a:solidFill>
                  <a:schemeClr val="tx2"/>
                </a:solidFill>
                <a:latin typeface="+mn-lt"/>
              </a:defRPr>
            </a:lvl2pPr>
            <a:lvl3pPr marL="465138" indent="-228600">
              <a:buFont typeface="Arial" panose="020B0604020202020204" pitchFamily="34" charset="0"/>
              <a:buChar char="–"/>
              <a:defRPr>
                <a:solidFill>
                  <a:schemeClr val="tx2"/>
                </a:solidFill>
                <a:latin typeface="+mn-lt"/>
              </a:defRPr>
            </a:lvl3pPr>
            <a:lvl4pPr marL="685800" indent="-228600">
              <a:buFont typeface="Arial" panose="020B0604020202020204" pitchFamily="34" charset="0"/>
              <a:buChar char="»"/>
              <a:defRPr>
                <a:solidFill>
                  <a:schemeClr val="tx2"/>
                </a:solidFill>
                <a:latin typeface="+mn-lt"/>
              </a:defRPr>
            </a:lvl4pPr>
            <a:lvl5pPr marL="912813" indent="-228600">
              <a:buFont typeface="Arial" panose="020B0604020202020204" pitchFamily="34" charset="0"/>
              <a:buChar char="•"/>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p:txBody>
      </p:sp>
      <p:sp>
        <p:nvSpPr>
          <p:cNvPr id="4" name="Slide Number"/>
          <p:cNvSpPr>
            <a:spLocks noGrp="1"/>
          </p:cNvSpPr>
          <p:nvPr userDrawn="1">
            <p:ph type="sldNum" sz="quarter" idx="10"/>
          </p:nvPr>
        </p:nvSpPr>
        <p:spPr>
          <a:xfrm>
            <a:off x="11694882" y="6666758"/>
            <a:ext cx="188085" cy="138499"/>
          </a:xfrm>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412038384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cxnSp>
        <p:nvCxnSpPr>
          <p:cNvPr id="37" name="Rule"/>
          <p:cNvCxnSpPr/>
          <p:nvPr userDrawn="1"/>
        </p:nvCxnSpPr>
        <p:spPr>
          <a:xfrm>
            <a:off x="916517" y="1487424"/>
            <a:ext cx="11275483"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p:ph type="title"/>
          </p:nvPr>
        </p:nvSpPr>
        <p:spPr>
          <a:xfrm>
            <a:off x="916518" y="864067"/>
            <a:ext cx="10966449" cy="510909"/>
          </a:xfrm>
        </p:spPr>
        <p:txBody>
          <a:bodyPr>
            <a:spAutoFit/>
          </a:bodyPr>
          <a:lstStyle>
            <a:lvl1pPr>
              <a:defRPr sz="3200"/>
            </a:lvl1pPr>
          </a:lstStyle>
          <a:p>
            <a:r>
              <a:rPr lang="en-US" dirty="0" smtClean="0"/>
              <a:t>Click to edit Master title style</a:t>
            </a:r>
            <a:endParaRPr lang="en-US" dirty="0"/>
          </a:p>
        </p:txBody>
      </p:sp>
      <p:sp>
        <p:nvSpPr>
          <p:cNvPr id="3" name="Content"/>
          <p:cNvSpPr>
            <a:spLocks noGrp="1"/>
          </p:cNvSpPr>
          <p:nvPr>
            <p:ph idx="1"/>
          </p:nvPr>
        </p:nvSpPr>
        <p:spPr bwMode="gray">
          <a:xfrm>
            <a:off x="916702" y="1607853"/>
            <a:ext cx="10966265" cy="4726300"/>
          </a:xfrm>
        </p:spPr>
        <p:txBody>
          <a:bodyPr/>
          <a:lstStyle>
            <a:lvl1pPr marL="233363" indent="-233363">
              <a:buFont typeface="Arial" panose="020B0604020202020204" pitchFamily="34" charset="0"/>
              <a:buChar char="•"/>
              <a:defRPr>
                <a:solidFill>
                  <a:schemeClr val="tx2"/>
                </a:solidFill>
                <a:latin typeface="+mn-lt"/>
                <a:cs typeface="Franklin Gothic Book" pitchFamily="34" charset="0"/>
              </a:defRPr>
            </a:lvl1pPr>
            <a:lvl2pPr>
              <a:defRPr sz="1800">
                <a:solidFill>
                  <a:schemeClr val="tx2"/>
                </a:solidFill>
                <a:latin typeface="+mn-lt"/>
                <a:cs typeface="Franklin Gothic Book" pitchFamily="34" charset="0"/>
              </a:defRPr>
            </a:lvl2pPr>
            <a:lvl3pPr>
              <a:defRPr sz="1400" baseline="0">
                <a:solidFill>
                  <a:schemeClr val="tx2"/>
                </a:solidFill>
                <a:latin typeface="+mn-lt"/>
                <a:cs typeface="Franklin Gothic Book" pitchFamily="34" charset="0"/>
              </a:defRPr>
            </a:lvl3pPr>
            <a:lvl4pPr marL="915988" indent="-228600">
              <a:defRPr sz="1400" baseline="0">
                <a:solidFill>
                  <a:schemeClr val="tx2"/>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4" name="Slide Number"/>
          <p:cNvSpPr>
            <a:spLocks noGrp="1"/>
          </p:cNvSpPr>
          <p:nvPr>
            <p:ph type="sldNum" sz="quarter" idx="10"/>
          </p:nvPr>
        </p:nvSpPr>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42317916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A23A07-1ED1-4F33-81E4-B87CD99A2B98}"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9072E-2125-40D6-847A-9E6B768971D4}" type="slidenum">
              <a:rPr lang="en-US" smtClean="0"/>
              <a:t>‹#›</a:t>
            </a:fld>
            <a:endParaRPr lang="en-US"/>
          </a:p>
        </p:txBody>
      </p:sp>
    </p:spTree>
    <p:extLst>
      <p:ext uri="{BB962C8B-B14F-4D97-AF65-F5344CB8AC3E}">
        <p14:creationId xmlns:p14="http://schemas.microsoft.com/office/powerpoint/2010/main" val="4068469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8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4"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A23A07-1ED1-4F33-81E4-B87CD99A2B98}"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9072E-2125-40D6-847A-9E6B768971D4}"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10710544" y="90429"/>
            <a:ext cx="1481456" cy="749873"/>
          </a:xfrm>
          <a:prstGeom prst="rect">
            <a:avLst/>
          </a:prstGeom>
        </p:spPr>
      </p:pic>
    </p:spTree>
    <p:extLst>
      <p:ext uri="{BB962C8B-B14F-4D97-AF65-F5344CB8AC3E}">
        <p14:creationId xmlns:p14="http://schemas.microsoft.com/office/powerpoint/2010/main" val="2955065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7"/>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42"/>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A23A07-1ED1-4F33-81E4-B87CD99A2B98}"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89072E-2125-40D6-847A-9E6B768971D4}" type="slidenum">
              <a:rPr lang="en-US" smtClean="0"/>
              <a:t>‹#›</a:t>
            </a:fld>
            <a:endParaRPr lang="en-US"/>
          </a:p>
        </p:txBody>
      </p:sp>
    </p:spTree>
    <p:extLst>
      <p:ext uri="{BB962C8B-B14F-4D97-AF65-F5344CB8AC3E}">
        <p14:creationId xmlns:p14="http://schemas.microsoft.com/office/powerpoint/2010/main" val="1869888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7"/>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A23A07-1ED1-4F33-81E4-B87CD99A2B98}" type="datetimeFigureOut">
              <a:rPr lang="en-US" smtClean="0"/>
              <a:t>12/5/2016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89072E-2125-40D6-847A-9E6B768971D4}" type="slidenum">
              <a:rPr lang="en-US" smtClean="0"/>
              <a:t>‹#›</a:t>
            </a:fld>
            <a:endParaRPr lang="en-US"/>
          </a:p>
        </p:txBody>
      </p:sp>
    </p:spTree>
    <p:extLst>
      <p:ext uri="{BB962C8B-B14F-4D97-AF65-F5344CB8AC3E}">
        <p14:creationId xmlns:p14="http://schemas.microsoft.com/office/powerpoint/2010/main" val="134313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8A23A07-1ED1-4F33-81E4-B87CD99A2B98}" type="datetimeFigureOut">
              <a:rPr lang="en-US" smtClean="0"/>
              <a:t>12/5/2016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89072E-2125-40D6-847A-9E6B768971D4}" type="slidenum">
              <a:rPr lang="en-US" smtClean="0"/>
              <a:t>‹#›</a:t>
            </a:fld>
            <a:endParaRPr lang="en-US"/>
          </a:p>
        </p:txBody>
      </p:sp>
    </p:spTree>
    <p:extLst>
      <p:ext uri="{BB962C8B-B14F-4D97-AF65-F5344CB8AC3E}">
        <p14:creationId xmlns:p14="http://schemas.microsoft.com/office/powerpoint/2010/main" val="3585441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8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64"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8A23A07-1ED1-4F33-81E4-B87CD99A2B98}" type="datetimeFigureOut">
              <a:rPr lang="en-US" smtClean="0"/>
              <a:t>12/5/2016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A89072E-2125-40D6-847A-9E6B768971D4}" type="slidenum">
              <a:rPr lang="en-US" smtClean="0"/>
              <a:t>‹#›</a:t>
            </a:fld>
            <a:endParaRPr lang="en-US"/>
          </a:p>
        </p:txBody>
      </p:sp>
      <p:pic>
        <p:nvPicPr>
          <p:cNvPr id="2" name="Picture 1"/>
          <p:cNvPicPr>
            <a:picLocks noChangeAspect="1"/>
          </p:cNvPicPr>
          <p:nvPr userDrawn="1"/>
        </p:nvPicPr>
        <p:blipFill>
          <a:blip r:embed="rId2"/>
          <a:stretch>
            <a:fillRect/>
          </a:stretch>
        </p:blipFill>
        <p:spPr>
          <a:xfrm>
            <a:off x="10707384" y="74098"/>
            <a:ext cx="1481456" cy="749873"/>
          </a:xfrm>
          <a:prstGeom prst="rect">
            <a:avLst/>
          </a:prstGeom>
        </p:spPr>
      </p:pic>
    </p:spTree>
    <p:extLst>
      <p:ext uri="{BB962C8B-B14F-4D97-AF65-F5344CB8AC3E}">
        <p14:creationId xmlns:p14="http://schemas.microsoft.com/office/powerpoint/2010/main" val="4064215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5"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59" y="6459857"/>
            <a:ext cx="2618511" cy="365125"/>
          </a:xfrm>
        </p:spPr>
        <p:txBody>
          <a:bodyPr/>
          <a:lstStyle>
            <a:lvl1pPr algn="l">
              <a:defRPr/>
            </a:lvl1pPr>
          </a:lstStyle>
          <a:p>
            <a:fld id="{E8A23A07-1ED1-4F33-81E4-B87CD99A2B98}" type="datetimeFigureOut">
              <a:rPr lang="en-US" smtClean="0"/>
              <a:t>12/5/2016</a:t>
            </a:fld>
            <a:endParaRPr lang="en-US"/>
          </a:p>
        </p:txBody>
      </p:sp>
      <p:sp>
        <p:nvSpPr>
          <p:cNvPr id="6" name="Footer Placeholder 5"/>
          <p:cNvSpPr>
            <a:spLocks noGrp="1"/>
          </p:cNvSpPr>
          <p:nvPr>
            <p:ph type="ftr" sz="quarter" idx="11"/>
          </p:nvPr>
        </p:nvSpPr>
        <p:spPr>
          <a:xfrm>
            <a:off x="4800600" y="6459857"/>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A89072E-2125-40D6-847A-9E6B768971D4}" type="slidenum">
              <a:rPr lang="en-US" smtClean="0"/>
              <a:t>‹#›</a:t>
            </a:fld>
            <a:endParaRPr lang="en-US"/>
          </a:p>
        </p:txBody>
      </p:sp>
    </p:spTree>
    <p:extLst>
      <p:ext uri="{BB962C8B-B14F-4D97-AF65-F5344CB8AC3E}">
        <p14:creationId xmlns:p14="http://schemas.microsoft.com/office/powerpoint/2010/main" val="2367007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48"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4"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A23A07-1ED1-4F33-81E4-B87CD99A2B98}"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89072E-2125-40D6-847A-9E6B768971D4}" type="slidenum">
              <a:rPr lang="en-US" smtClean="0"/>
              <a:t>‹#›</a:t>
            </a:fld>
            <a:endParaRPr lang="en-US"/>
          </a:p>
        </p:txBody>
      </p:sp>
    </p:spTree>
    <p:extLst>
      <p:ext uri="{BB962C8B-B14F-4D97-AF65-F5344CB8AC3E}">
        <p14:creationId xmlns:p14="http://schemas.microsoft.com/office/powerpoint/2010/main" val="474599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8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4"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7"/>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329" y="6459857"/>
            <a:ext cx="2472271" cy="365125"/>
          </a:xfrm>
          <a:prstGeom prst="rect">
            <a:avLst/>
          </a:prstGeom>
        </p:spPr>
        <p:txBody>
          <a:bodyPr vert="horz" lIns="91440" tIns="45720" rIns="91440" bIns="45720" rtlCol="0" anchor="ctr"/>
          <a:lstStyle>
            <a:lvl1pPr algn="l">
              <a:defRPr sz="900">
                <a:solidFill>
                  <a:srgbClr val="FFFFFF"/>
                </a:solidFill>
              </a:defRPr>
            </a:lvl1pPr>
          </a:lstStyle>
          <a:p>
            <a:fld id="{E8A23A07-1ED1-4F33-81E4-B87CD99A2B98}" type="datetimeFigureOut">
              <a:rPr lang="en-US" smtClean="0"/>
              <a:t>12/5/2016</a:t>
            </a:fld>
            <a:endParaRPr lang="en-US"/>
          </a:p>
        </p:txBody>
      </p:sp>
      <p:sp>
        <p:nvSpPr>
          <p:cNvPr id="5" name="Footer Placeholder 4"/>
          <p:cNvSpPr>
            <a:spLocks noGrp="1"/>
          </p:cNvSpPr>
          <p:nvPr>
            <p:ph type="ftr" sz="quarter" idx="3"/>
          </p:nvPr>
        </p:nvSpPr>
        <p:spPr>
          <a:xfrm>
            <a:off x="3686187" y="645985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506" y="6459857"/>
            <a:ext cx="1312025" cy="365125"/>
          </a:xfrm>
          <a:prstGeom prst="rect">
            <a:avLst/>
          </a:prstGeom>
        </p:spPr>
        <p:txBody>
          <a:bodyPr vert="horz" lIns="91440" tIns="45720" rIns="91440" bIns="45720" rtlCol="0" anchor="ctr"/>
          <a:lstStyle>
            <a:lvl1pPr algn="r">
              <a:defRPr sz="1050">
                <a:solidFill>
                  <a:srgbClr val="FFFFFF"/>
                </a:solidFill>
              </a:defRPr>
            </a:lvl1pPr>
          </a:lstStyle>
          <a:p>
            <a:fld id="{EA89072E-2125-40D6-847A-9E6B768971D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15"/>
          <a:stretch>
            <a:fillRect/>
          </a:stretch>
        </p:blipFill>
        <p:spPr>
          <a:xfrm>
            <a:off x="10710544" y="82267"/>
            <a:ext cx="1481456" cy="749873"/>
          </a:xfrm>
          <a:prstGeom prst="rect">
            <a:avLst/>
          </a:prstGeom>
        </p:spPr>
      </p:pic>
    </p:spTree>
    <p:extLst>
      <p:ext uri="{BB962C8B-B14F-4D97-AF65-F5344CB8AC3E}">
        <p14:creationId xmlns:p14="http://schemas.microsoft.com/office/powerpoint/2010/main" val="40711649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tim.regal@tea.texas.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sz="9600" b="1" dirty="0" smtClean="0">
                <a:effectLst>
                  <a:outerShdw blurRad="38100" dist="38100" dir="2700000" algn="tl">
                    <a:srgbClr val="000000">
                      <a:alpha val="43137"/>
                    </a:srgbClr>
                  </a:outerShdw>
                </a:effectLst>
              </a:rPr>
              <a:t>Excellent Educators for All Initiative</a:t>
            </a:r>
            <a:endParaRPr lang="en-US" sz="9600" b="1" dirty="0">
              <a:effectLst>
                <a:outerShdw blurRad="38100" dist="38100" dir="2700000" algn="tl">
                  <a:srgbClr val="000000">
                    <a:alpha val="43137"/>
                  </a:srgbClr>
                </a:outerShdw>
              </a:effectLst>
            </a:endParaRPr>
          </a:p>
        </p:txBody>
      </p:sp>
      <p:sp>
        <p:nvSpPr>
          <p:cNvPr id="8" name="Subtitle 7"/>
          <p:cNvSpPr>
            <a:spLocks noGrp="1"/>
          </p:cNvSpPr>
          <p:nvPr>
            <p:ph type="subTitle" idx="1"/>
          </p:nvPr>
        </p:nvSpPr>
        <p:spPr/>
        <p:txBody>
          <a:bodyPr>
            <a:normAutofit/>
          </a:bodyPr>
          <a:lstStyle/>
          <a:p>
            <a:endParaRPr lang="en-US" dirty="0" smtClean="0"/>
          </a:p>
          <a:p>
            <a:r>
              <a:rPr lang="en-US" dirty="0" smtClean="0"/>
              <a:t>			</a:t>
            </a:r>
            <a:r>
              <a:rPr lang="en-US" dirty="0"/>
              <a:t>				</a:t>
            </a:r>
          </a:p>
        </p:txBody>
      </p:sp>
    </p:spTree>
    <p:extLst>
      <p:ext uri="{BB962C8B-B14F-4D97-AF65-F5344CB8AC3E}">
        <p14:creationId xmlns:p14="http://schemas.microsoft.com/office/powerpoint/2010/main" val="130102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Probationary Certificates</a:t>
            </a:r>
            <a:endParaRPr lang="en-US" dirty="0"/>
          </a:p>
        </p:txBody>
      </p:sp>
      <p:sp>
        <p:nvSpPr>
          <p:cNvPr id="7" name="TextBox 6"/>
          <p:cNvSpPr txBox="1"/>
          <p:nvPr/>
        </p:nvSpPr>
        <p:spPr>
          <a:xfrm>
            <a:off x="2346325" y="6041986"/>
            <a:ext cx="4571478" cy="307777"/>
          </a:xfrm>
          <a:prstGeom prst="rect">
            <a:avLst/>
          </a:prstGeom>
          <a:noFill/>
        </p:spPr>
        <p:txBody>
          <a:bodyPr wrap="square" rtlCol="0">
            <a:spAutoFit/>
          </a:bodyPr>
          <a:lstStyle/>
          <a:p>
            <a:r>
              <a:rPr lang="en-US" sz="1400" dirty="0"/>
              <a:t>*Based on 2014-2015 ECOS and PEIMS data</a:t>
            </a:r>
          </a:p>
        </p:txBody>
      </p:sp>
      <p:graphicFrame>
        <p:nvGraphicFramePr>
          <p:cNvPr id="8" name="Content Placeholder 7"/>
          <p:cNvGraphicFramePr>
            <a:graphicFrameLocks noGrp="1"/>
          </p:cNvGraphicFramePr>
          <p:nvPr>
            <p:ph idx="1"/>
            <p:extLst/>
          </p:nvPr>
        </p:nvGraphicFramePr>
        <p:xfrm>
          <a:off x="2346325" y="1846263"/>
          <a:ext cx="7543800" cy="41957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4604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6518" y="744034"/>
            <a:ext cx="10966449" cy="630942"/>
          </a:xfrm>
          <a:ln>
            <a:noFill/>
          </a:ln>
        </p:spPr>
        <p:txBody>
          <a:bodyPr/>
          <a:lstStyle/>
          <a:p>
            <a:r>
              <a:rPr lang="en-US" sz="4000" dirty="0" smtClean="0"/>
              <a:t>State Equity Gaps and Areas of Focus</a:t>
            </a:r>
            <a:endParaRPr lang="en-US" sz="4000" dirty="0"/>
          </a:p>
        </p:txBody>
      </p:sp>
      <p:sp>
        <p:nvSpPr>
          <p:cNvPr id="2" name="Content Placeholder 1"/>
          <p:cNvSpPr>
            <a:spLocks noGrp="1"/>
          </p:cNvSpPr>
          <p:nvPr>
            <p:ph idx="1"/>
          </p:nvPr>
        </p:nvSpPr>
        <p:spPr>
          <a:xfrm>
            <a:off x="916702" y="1916119"/>
            <a:ext cx="10966265" cy="4726300"/>
          </a:xfrm>
        </p:spPr>
        <p:txBody>
          <a:bodyPr/>
          <a:lstStyle/>
          <a:p>
            <a:pPr marL="0" indent="0">
              <a:buNone/>
            </a:pPr>
            <a:r>
              <a:rPr lang="en-US" sz="2800" b="1" dirty="0" smtClean="0"/>
              <a:t>Equitable Access Gap Focus: </a:t>
            </a:r>
          </a:p>
          <a:p>
            <a:pPr marL="0" indent="0">
              <a:buNone/>
            </a:pPr>
            <a:r>
              <a:rPr lang="en-US" sz="2400" dirty="0" smtClean="0"/>
              <a:t>Students </a:t>
            </a:r>
            <a:r>
              <a:rPr lang="en-US" sz="2400" dirty="0"/>
              <a:t>from </a:t>
            </a:r>
            <a:r>
              <a:rPr lang="en-US" sz="2400" dirty="0" smtClean="0"/>
              <a:t>low-income </a:t>
            </a:r>
            <a:r>
              <a:rPr lang="en-US" sz="2400" dirty="0"/>
              <a:t>or minority backgrounds are taught by </a:t>
            </a:r>
            <a:r>
              <a:rPr lang="en-US" sz="2400" dirty="0" smtClean="0"/>
              <a:t>novice or inexperienced </a:t>
            </a:r>
            <a:r>
              <a:rPr lang="en-US" sz="2400" dirty="0"/>
              <a:t>teachers at higher rates than other </a:t>
            </a:r>
            <a:r>
              <a:rPr lang="en-US" sz="2400" dirty="0" smtClean="0"/>
              <a:t>students</a:t>
            </a:r>
          </a:p>
          <a:p>
            <a:pPr marL="0" indent="0">
              <a:buNone/>
            </a:pPr>
            <a:r>
              <a:rPr lang="en-US" sz="2800" b="1" dirty="0" smtClean="0"/>
              <a:t>High-Priority Areas of Focus: </a:t>
            </a:r>
          </a:p>
          <a:p>
            <a:r>
              <a:rPr lang="en-US" sz="2400" dirty="0" smtClean="0"/>
              <a:t>Improve training and support for teachers</a:t>
            </a:r>
          </a:p>
          <a:p>
            <a:r>
              <a:rPr lang="en-US" sz="2400" dirty="0" smtClean="0"/>
              <a:t>Continue to improve campus leadership</a:t>
            </a:r>
            <a:endParaRPr lang="en-US" sz="2400" dirty="0"/>
          </a:p>
          <a:p>
            <a:pPr marL="0" indent="0">
              <a:buNone/>
            </a:pPr>
            <a:r>
              <a:rPr lang="en-US" sz="2800" b="1" dirty="0" smtClean="0"/>
              <a:t>Revised Additional Area of Focus:</a:t>
            </a:r>
          </a:p>
          <a:p>
            <a:r>
              <a:rPr lang="en-US" sz="2400" dirty="0" smtClean="0"/>
              <a:t>Work with districts to strengthen systems for recruiting, developing, and retaining excellent teachers and principals</a:t>
            </a:r>
          </a:p>
        </p:txBody>
      </p:sp>
      <p:sp>
        <p:nvSpPr>
          <p:cNvPr id="4" name="Slide Number Placeholder 3"/>
          <p:cNvSpPr>
            <a:spLocks noGrp="1"/>
          </p:cNvSpPr>
          <p:nvPr>
            <p:ph type="sldNum" sz="quarter" idx="10"/>
          </p:nvPr>
        </p:nvSpPr>
        <p:spPr/>
        <p:txBody>
          <a:bodyPr/>
          <a:lstStyle/>
          <a:p>
            <a:pPr algn="r"/>
            <a:fld id="{F3477EC8-074D-41C4-94AE-E9EA7CEEA348}" type="slidenum">
              <a:rPr>
                <a:solidFill>
                  <a:srgbClr val="FFFFFF">
                    <a:lumMod val="75000"/>
                  </a:srgbClr>
                </a:solidFill>
              </a:rPr>
              <a:pPr algn="r"/>
              <a:t>11</a:t>
            </a:fld>
            <a:endParaRPr dirty="0">
              <a:solidFill>
                <a:srgbClr val="FFFFFF">
                  <a:lumMod val="75000"/>
                </a:srgbClr>
              </a:solidFill>
            </a:endParaRPr>
          </a:p>
        </p:txBody>
      </p:sp>
    </p:spTree>
    <p:extLst>
      <p:ext uri="{BB962C8B-B14F-4D97-AF65-F5344CB8AC3E}">
        <p14:creationId xmlns:p14="http://schemas.microsoft.com/office/powerpoint/2010/main" val="3372038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Plan Toolkit Project</a:t>
            </a:r>
            <a:endParaRPr lang="en-US" dirty="0"/>
          </a:p>
        </p:txBody>
      </p:sp>
      <p:sp>
        <p:nvSpPr>
          <p:cNvPr id="3" name="Content Placeholder 2"/>
          <p:cNvSpPr>
            <a:spLocks noGrp="1"/>
          </p:cNvSpPr>
          <p:nvPr>
            <p:ph idx="1"/>
          </p:nvPr>
        </p:nvSpPr>
        <p:spPr/>
        <p:txBody>
          <a:bodyPr>
            <a:normAutofit fontScale="92500" lnSpcReduction="10000"/>
          </a:bodyPr>
          <a:lstStyle/>
          <a:p>
            <a:pPr>
              <a:buFont typeface="Arial"/>
              <a:buChar char="•"/>
            </a:pPr>
            <a:r>
              <a:rPr lang="en-US" dirty="0" smtClean="0"/>
              <a:t> </a:t>
            </a:r>
            <a:r>
              <a:rPr lang="en-US" sz="2800" dirty="0" smtClean="0"/>
              <a:t>Intended to support Title I districts in creating their equity plans</a:t>
            </a:r>
          </a:p>
          <a:p>
            <a:pPr>
              <a:buFont typeface="Arial"/>
              <a:buChar char="•"/>
            </a:pPr>
            <a:r>
              <a:rPr lang="en-US" sz="2800" dirty="0" smtClean="0"/>
              <a:t> Designed to guide districts through five steps:</a:t>
            </a:r>
          </a:p>
          <a:p>
            <a:pPr lvl="1">
              <a:buFont typeface="Arial"/>
              <a:buChar char="•"/>
            </a:pPr>
            <a:r>
              <a:rPr lang="en-US" sz="2400" dirty="0" smtClean="0"/>
              <a:t>Stakeholder Engagement and Communication</a:t>
            </a:r>
          </a:p>
          <a:p>
            <a:pPr lvl="1">
              <a:buFont typeface="Arial"/>
              <a:buChar char="•"/>
            </a:pPr>
            <a:r>
              <a:rPr lang="en-US" sz="2400" dirty="0" smtClean="0"/>
              <a:t>Data Review and Analysis</a:t>
            </a:r>
          </a:p>
          <a:p>
            <a:pPr lvl="1">
              <a:buFont typeface="Arial"/>
              <a:buChar char="•"/>
            </a:pPr>
            <a:r>
              <a:rPr lang="en-US" sz="2400" dirty="0" smtClean="0"/>
              <a:t>Contributing Factors Analysis (name change coming)</a:t>
            </a:r>
          </a:p>
          <a:p>
            <a:pPr lvl="1">
              <a:buFont typeface="Arial"/>
              <a:buChar char="•"/>
            </a:pPr>
            <a:r>
              <a:rPr lang="en-US" sz="2400" dirty="0" smtClean="0"/>
              <a:t>Selecting Strategies</a:t>
            </a:r>
          </a:p>
          <a:p>
            <a:pPr lvl="1">
              <a:buFont typeface="Arial"/>
              <a:buChar char="•"/>
            </a:pPr>
            <a:r>
              <a:rPr lang="en-US" sz="2400" dirty="0" smtClean="0"/>
              <a:t>Planning for Implementation</a:t>
            </a:r>
          </a:p>
          <a:p>
            <a:pPr>
              <a:buFont typeface="Arial"/>
              <a:buChar char="•"/>
            </a:pPr>
            <a:r>
              <a:rPr lang="en-US" dirty="0" smtClean="0"/>
              <a:t> </a:t>
            </a:r>
            <a:r>
              <a:rPr lang="en-US" sz="2800" dirty="0" smtClean="0"/>
              <a:t>Will be available in March</a:t>
            </a:r>
          </a:p>
          <a:p>
            <a:pPr>
              <a:buFont typeface="Arial"/>
              <a:buChar char="•"/>
            </a:pPr>
            <a:r>
              <a:rPr lang="en-US" sz="2800" dirty="0" smtClean="0"/>
              <a:t> ESCs will be trained in the toolkit in order to provide assistance to districts (district not mandated to receive assistance)</a:t>
            </a:r>
            <a:endParaRPr lang="en-US" sz="2800" dirty="0"/>
          </a:p>
        </p:txBody>
      </p:sp>
    </p:spTree>
    <p:extLst>
      <p:ext uri="{BB962C8B-B14F-4D97-AF65-F5344CB8AC3E}">
        <p14:creationId xmlns:p14="http://schemas.microsoft.com/office/powerpoint/2010/main" val="7300959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Messaging - Our Vision for District Plans</a:t>
            </a:r>
            <a:endParaRPr lang="en-US" b="1" dirty="0"/>
          </a:p>
        </p:txBody>
      </p:sp>
      <p:sp>
        <p:nvSpPr>
          <p:cNvPr id="3" name="Content Placeholder 2"/>
          <p:cNvSpPr>
            <a:spLocks noGrp="1"/>
          </p:cNvSpPr>
          <p:nvPr>
            <p:ph idx="1"/>
          </p:nvPr>
        </p:nvSpPr>
        <p:spPr/>
        <p:txBody>
          <a:bodyPr>
            <a:normAutofit fontScale="85000" lnSpcReduction="20000"/>
          </a:bodyPr>
          <a:lstStyle/>
          <a:p>
            <a:pPr>
              <a:buFont typeface="Arial" panose="020B0604020202020204" pitchFamily="34" charset="0"/>
              <a:buChar char="•"/>
            </a:pPr>
            <a:r>
              <a:rPr lang="en-US" sz="2800" dirty="0"/>
              <a:t>Texas’s District Equity Plan Vision:</a:t>
            </a:r>
          </a:p>
          <a:p>
            <a:pPr lvl="1">
              <a:buFont typeface="Arial" panose="020B0604020202020204" pitchFamily="34" charset="0"/>
              <a:buChar char="•"/>
            </a:pPr>
            <a:r>
              <a:rPr lang="en-US" sz="2400" dirty="0" smtClean="0"/>
              <a:t>Really just folds into districts’ own continuous improvement efforts</a:t>
            </a:r>
            <a:endParaRPr lang="en-US" sz="2400" dirty="0"/>
          </a:p>
          <a:p>
            <a:pPr lvl="1">
              <a:buFont typeface="Arial" panose="020B0604020202020204" pitchFamily="34" charset="0"/>
              <a:buChar char="•"/>
            </a:pPr>
            <a:r>
              <a:rPr lang="en-US" sz="2400" dirty="0" smtClean="0"/>
              <a:t>Prioritize </a:t>
            </a:r>
            <a:r>
              <a:rPr lang="en-US" sz="2400" dirty="0"/>
              <a:t>and </a:t>
            </a:r>
            <a:r>
              <a:rPr lang="en-US" sz="2400" dirty="0" smtClean="0"/>
              <a:t>sequence</a:t>
            </a:r>
          </a:p>
          <a:p>
            <a:pPr lvl="1">
              <a:buFont typeface="Arial" panose="020B0604020202020204" pitchFamily="34" charset="0"/>
              <a:buChar char="•"/>
            </a:pPr>
            <a:r>
              <a:rPr lang="en-US" sz="2400" dirty="0" smtClean="0"/>
              <a:t>Leverage not layer</a:t>
            </a:r>
          </a:p>
          <a:p>
            <a:pPr lvl="1">
              <a:buFont typeface="Arial" panose="020B0604020202020204" pitchFamily="34" charset="0"/>
              <a:buChar char="•"/>
            </a:pPr>
            <a:r>
              <a:rPr lang="en-US" sz="2400" dirty="0" smtClean="0"/>
              <a:t>Highlight what’s working</a:t>
            </a:r>
          </a:p>
          <a:p>
            <a:pPr lvl="1">
              <a:buFont typeface="Arial" panose="020B0604020202020204" pitchFamily="34" charset="0"/>
              <a:buChar char="•"/>
            </a:pPr>
            <a:endParaRPr lang="en-US" sz="2400" dirty="0"/>
          </a:p>
          <a:p>
            <a:pPr>
              <a:buFont typeface="Arial"/>
              <a:buChar char="•"/>
            </a:pPr>
            <a:r>
              <a:rPr lang="en-US" sz="3200" b="1" dirty="0"/>
              <a:t> </a:t>
            </a:r>
            <a:r>
              <a:rPr lang="en-US" sz="2800" dirty="0"/>
              <a:t>There is no “equity” jail – the process is simply about identifying ways within the district that you can </a:t>
            </a:r>
            <a:r>
              <a:rPr lang="en-US" sz="2800" dirty="0" smtClean="0"/>
              <a:t>continue to improve </a:t>
            </a:r>
            <a:r>
              <a:rPr lang="en-US" sz="2800" dirty="0"/>
              <a:t>instruction and </a:t>
            </a:r>
            <a:r>
              <a:rPr lang="en-US" sz="2800" dirty="0" smtClean="0"/>
              <a:t>leadership.</a:t>
            </a:r>
            <a:endParaRPr lang="en-US" sz="2800" dirty="0"/>
          </a:p>
          <a:p>
            <a:pPr>
              <a:buFont typeface="Arial"/>
              <a:buChar char="•"/>
            </a:pPr>
            <a:endParaRPr lang="en-US" sz="2800" dirty="0"/>
          </a:p>
          <a:p>
            <a:pPr>
              <a:buFont typeface="Arial"/>
              <a:buChar char="•"/>
            </a:pPr>
            <a:r>
              <a:rPr lang="en-US" sz="2800" dirty="0"/>
              <a:t> District strategies will inform how the state uses federal funds (Title II, Part A) to support district plans.</a:t>
            </a:r>
          </a:p>
          <a:p>
            <a:pPr lvl="1">
              <a:buFont typeface="Arial" panose="020B0604020202020204" pitchFamily="34" charset="0"/>
              <a:buChar char="•"/>
            </a:pPr>
            <a:endParaRPr lang="en-US" sz="2400" dirty="0" smtClean="0"/>
          </a:p>
          <a:p>
            <a:pPr lvl="1">
              <a:buFont typeface="Arial" panose="020B0604020202020204" pitchFamily="34" charset="0"/>
              <a:buChar char="•"/>
            </a:pPr>
            <a:endParaRPr lang="en-US" sz="2000" b="1" dirty="0" smtClean="0"/>
          </a:p>
        </p:txBody>
      </p:sp>
    </p:spTree>
    <p:extLst>
      <p:ext uri="{BB962C8B-B14F-4D97-AF65-F5344CB8AC3E}">
        <p14:creationId xmlns:p14="http://schemas.microsoft.com/office/powerpoint/2010/main" val="1773393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Specifics</a:t>
            </a:r>
            <a:endParaRPr lang="en-US" dirty="0"/>
          </a:p>
        </p:txBody>
      </p:sp>
      <p:sp>
        <p:nvSpPr>
          <p:cNvPr id="3" name="Content Placeholder 2"/>
          <p:cNvSpPr>
            <a:spLocks noGrp="1"/>
          </p:cNvSpPr>
          <p:nvPr>
            <p:ph idx="1"/>
          </p:nvPr>
        </p:nvSpPr>
        <p:spPr>
          <a:xfrm>
            <a:off x="1097280" y="1845734"/>
            <a:ext cx="10300944" cy="4023360"/>
          </a:xfrm>
        </p:spPr>
        <p:txBody>
          <a:bodyPr/>
          <a:lstStyle/>
          <a:p>
            <a:pPr>
              <a:buFont typeface="Arial"/>
              <a:buChar char="•"/>
            </a:pPr>
            <a:r>
              <a:rPr lang="en-US" sz="3200" b="1" dirty="0" smtClean="0"/>
              <a:t> </a:t>
            </a:r>
            <a:r>
              <a:rPr lang="en-US" sz="2800" dirty="0" smtClean="0"/>
              <a:t>First plans would be due in fall of 2017 (end of October)</a:t>
            </a:r>
          </a:p>
          <a:p>
            <a:pPr>
              <a:buFont typeface="Arial"/>
              <a:buChar char="•"/>
            </a:pPr>
            <a:r>
              <a:rPr lang="en-US" sz="2800" dirty="0" smtClean="0"/>
              <a:t> Ultimately, could be a five year “living” plan with annual updates</a:t>
            </a:r>
          </a:p>
          <a:p>
            <a:pPr>
              <a:buFont typeface="Arial"/>
              <a:buChar char="•"/>
            </a:pPr>
            <a:r>
              <a:rPr lang="en-US" sz="2800" dirty="0" smtClean="0"/>
              <a:t> Equity Plan Toolkit to help navigate the process (March 2017)</a:t>
            </a:r>
          </a:p>
          <a:p>
            <a:pPr>
              <a:buFont typeface="Arial"/>
              <a:buChar char="•"/>
            </a:pPr>
            <a:r>
              <a:rPr lang="en-US" sz="2800" dirty="0" smtClean="0"/>
              <a:t> ESC support to work through the process</a:t>
            </a:r>
          </a:p>
          <a:p>
            <a:pPr>
              <a:buFont typeface="Arial"/>
              <a:buChar char="•"/>
            </a:pPr>
            <a:r>
              <a:rPr lang="en-US" sz="2800" dirty="0"/>
              <a:t> </a:t>
            </a:r>
            <a:r>
              <a:rPr lang="en-US" sz="2800" dirty="0" smtClean="0"/>
              <a:t>Plan reporting template</a:t>
            </a:r>
          </a:p>
          <a:p>
            <a:pPr marL="201168" lvl="1" indent="0">
              <a:buNone/>
            </a:pPr>
            <a:endParaRPr lang="en-US" dirty="0"/>
          </a:p>
        </p:txBody>
      </p:sp>
    </p:spTree>
    <p:extLst>
      <p:ext uri="{BB962C8B-B14F-4D97-AF65-F5344CB8AC3E}">
        <p14:creationId xmlns:p14="http://schemas.microsoft.com/office/powerpoint/2010/main" val="41294072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a:p>
          <a:p>
            <a:pPr algn="ctr"/>
            <a:r>
              <a:rPr lang="en-US" dirty="0" smtClean="0"/>
              <a:t>Tim Regal</a:t>
            </a:r>
          </a:p>
          <a:p>
            <a:pPr algn="ctr"/>
            <a:r>
              <a:rPr lang="en-US" dirty="0" smtClean="0"/>
              <a:t>Texas Education Agency</a:t>
            </a:r>
          </a:p>
          <a:p>
            <a:pPr algn="ctr"/>
            <a:r>
              <a:rPr lang="en-US" dirty="0">
                <a:hlinkClick r:id="rId2"/>
              </a:rPr>
              <a:t>t</a:t>
            </a:r>
            <a:r>
              <a:rPr lang="en-US" dirty="0" smtClean="0">
                <a:hlinkClick r:id="rId2"/>
              </a:rPr>
              <a:t>im.regal@tea.texas.gov</a:t>
            </a:r>
            <a:endParaRPr lang="en-US" dirty="0" smtClean="0"/>
          </a:p>
          <a:p>
            <a:endParaRPr lang="en-US" dirty="0"/>
          </a:p>
        </p:txBody>
      </p:sp>
    </p:spTree>
    <p:extLst>
      <p:ext uri="{BB962C8B-B14F-4D97-AF65-F5344CB8AC3E}">
        <p14:creationId xmlns:p14="http://schemas.microsoft.com/office/powerpoint/2010/main" val="3823238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Requirement - State</a:t>
            </a:r>
            <a:endParaRPr lang="en-US" dirty="0"/>
          </a:p>
        </p:txBody>
      </p:sp>
      <p:sp>
        <p:nvSpPr>
          <p:cNvPr id="3" name="Content Placeholder 2"/>
          <p:cNvSpPr>
            <a:spLocks noGrp="1"/>
          </p:cNvSpPr>
          <p:nvPr>
            <p:ph idx="1"/>
          </p:nvPr>
        </p:nvSpPr>
        <p:spPr/>
        <p:txBody>
          <a:bodyPr>
            <a:normAutofit/>
          </a:bodyPr>
          <a:lstStyle/>
          <a:p>
            <a:r>
              <a:rPr lang="en-US" sz="2800" dirty="0" smtClean="0"/>
              <a:t>For State:</a:t>
            </a:r>
          </a:p>
          <a:p>
            <a:r>
              <a:rPr lang="en-US" sz="2800" dirty="0" smtClean="0"/>
              <a:t>Sec. 1111(g)(1)(B) – as it relates to what must be included in the state’s Title I application:</a:t>
            </a:r>
          </a:p>
          <a:p>
            <a:r>
              <a:rPr lang="en-US" sz="2400" dirty="0" smtClean="0"/>
              <a:t>“how </a:t>
            </a:r>
            <a:r>
              <a:rPr lang="en-US" sz="2400" dirty="0"/>
              <a:t>low-income and minority children enrolled in schools assisted under this part are not served at </a:t>
            </a:r>
            <a:r>
              <a:rPr lang="en-US" sz="2400" dirty="0" smtClean="0"/>
              <a:t>disproportionate </a:t>
            </a:r>
            <a:r>
              <a:rPr lang="en-US" sz="2400" dirty="0"/>
              <a:t>rates by ineffective, out-of-field, or </a:t>
            </a:r>
            <a:r>
              <a:rPr lang="en-US" sz="2400" dirty="0" smtClean="0"/>
              <a:t>inexperienced </a:t>
            </a:r>
            <a:r>
              <a:rPr lang="en-US" sz="2400" dirty="0"/>
              <a:t>teachers, and the measures the State educational agency will use to evaluate and publicly report the progress of the State educational agency with respect to such </a:t>
            </a:r>
            <a:r>
              <a:rPr lang="en-US" sz="2400" dirty="0" smtClean="0"/>
              <a:t>description</a:t>
            </a:r>
            <a:r>
              <a:rPr lang="is-IS" sz="2400" dirty="0" smtClean="0"/>
              <a:t>…</a:t>
            </a:r>
            <a:r>
              <a:rPr lang="en-US" sz="2400" dirty="0" smtClean="0"/>
              <a:t>” </a:t>
            </a:r>
            <a:endParaRPr lang="en-US" sz="2400" dirty="0"/>
          </a:p>
          <a:p>
            <a:pPr marL="0" indent="0">
              <a:buNone/>
            </a:pPr>
            <a:endParaRPr lang="en-US" dirty="0" smtClean="0"/>
          </a:p>
        </p:txBody>
      </p:sp>
    </p:spTree>
    <p:extLst>
      <p:ext uri="{BB962C8B-B14F-4D97-AF65-F5344CB8AC3E}">
        <p14:creationId xmlns:p14="http://schemas.microsoft.com/office/powerpoint/2010/main" val="801211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Requirement - </a:t>
            </a:r>
            <a:r>
              <a:rPr lang="en-US" dirty="0" smtClean="0"/>
              <a:t>District</a:t>
            </a:r>
            <a:endParaRPr lang="en-US" dirty="0"/>
          </a:p>
        </p:txBody>
      </p:sp>
      <p:sp>
        <p:nvSpPr>
          <p:cNvPr id="3" name="Content Placeholder 2"/>
          <p:cNvSpPr>
            <a:spLocks noGrp="1"/>
          </p:cNvSpPr>
          <p:nvPr>
            <p:ph idx="1"/>
          </p:nvPr>
        </p:nvSpPr>
        <p:spPr/>
        <p:txBody>
          <a:bodyPr/>
          <a:lstStyle/>
          <a:p>
            <a:r>
              <a:rPr lang="en-US" sz="2800" dirty="0"/>
              <a:t>For Districts:</a:t>
            </a:r>
          </a:p>
          <a:p>
            <a:r>
              <a:rPr lang="en-US" sz="2800" dirty="0"/>
              <a:t>Sec. 1112(b)(2) – as it relates to what must be included in the district’s Title I application:</a:t>
            </a:r>
          </a:p>
          <a:p>
            <a:r>
              <a:rPr lang="en-US" sz="2400" dirty="0"/>
              <a:t>“how the local educational agency will identify and address, as required under State plans as described in section 1111(g)(1)(B), any disparities that result in low-income students and minority students being taught at higher rates than other students by ineffective, inexperienced, or out-of-field teachers;”</a:t>
            </a:r>
          </a:p>
          <a:p>
            <a:endParaRPr lang="en-US" dirty="0"/>
          </a:p>
        </p:txBody>
      </p:sp>
    </p:spTree>
    <p:extLst>
      <p:ext uri="{BB962C8B-B14F-4D97-AF65-F5344CB8AC3E}">
        <p14:creationId xmlns:p14="http://schemas.microsoft.com/office/powerpoint/2010/main" val="3769662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Anxiety	</a:t>
            </a:r>
            <a:endParaRPr lang="en-US" dirty="0"/>
          </a:p>
        </p:txBody>
      </p:sp>
      <p:sp>
        <p:nvSpPr>
          <p:cNvPr id="3" name="Content Placeholder 2"/>
          <p:cNvSpPr>
            <a:spLocks noGrp="1"/>
          </p:cNvSpPr>
          <p:nvPr>
            <p:ph idx="1"/>
          </p:nvPr>
        </p:nvSpPr>
        <p:spPr/>
        <p:txBody>
          <a:bodyPr>
            <a:normAutofit/>
          </a:bodyPr>
          <a:lstStyle/>
          <a:p>
            <a:r>
              <a:rPr lang="en-US" sz="2800" dirty="0" smtClean="0"/>
              <a:t>One more thing</a:t>
            </a:r>
          </a:p>
          <a:p>
            <a:r>
              <a:rPr lang="en-US" sz="2800" dirty="0" smtClean="0"/>
              <a:t>We’re not hiding magical strategies</a:t>
            </a:r>
          </a:p>
          <a:p>
            <a:r>
              <a:rPr lang="en-US" sz="2800" dirty="0" smtClean="0"/>
              <a:t>Are we moving teachers?</a:t>
            </a:r>
          </a:p>
          <a:p>
            <a:r>
              <a:rPr lang="en-US" sz="2800" dirty="0" smtClean="0"/>
              <a:t>Aren’t resources an issue?</a:t>
            </a:r>
          </a:p>
          <a:p>
            <a:r>
              <a:rPr lang="en-US" sz="2800" dirty="0" smtClean="0"/>
              <a:t>Are we being asked to solve the nations equity issues?</a:t>
            </a:r>
          </a:p>
          <a:p>
            <a:endParaRPr lang="en-US" sz="2800" dirty="0"/>
          </a:p>
        </p:txBody>
      </p:sp>
    </p:spTree>
    <p:extLst>
      <p:ext uri="{BB962C8B-B14F-4D97-AF65-F5344CB8AC3E}">
        <p14:creationId xmlns:p14="http://schemas.microsoft.com/office/powerpoint/2010/main" val="3217958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Messaging - Outcome Hopes</a:t>
            </a:r>
            <a:endParaRPr lang="en-US" dirty="0"/>
          </a:p>
        </p:txBody>
      </p:sp>
      <p:sp>
        <p:nvSpPr>
          <p:cNvPr id="3" name="Content Placeholder 2"/>
          <p:cNvSpPr>
            <a:spLocks noGrp="1"/>
          </p:cNvSpPr>
          <p:nvPr>
            <p:ph idx="1"/>
          </p:nvPr>
        </p:nvSpPr>
        <p:spPr/>
        <p:txBody>
          <a:bodyPr>
            <a:normAutofit/>
          </a:bodyPr>
          <a:lstStyle/>
          <a:p>
            <a:pPr>
              <a:buFont typeface="Arial"/>
              <a:buChar char="•"/>
            </a:pPr>
            <a:r>
              <a:rPr lang="en-US" sz="2800" dirty="0" smtClean="0"/>
              <a:t> Equity planning emanates from district improvement planning processes</a:t>
            </a:r>
          </a:p>
          <a:p>
            <a:pPr>
              <a:buFont typeface="Arial"/>
              <a:buChar char="•"/>
            </a:pPr>
            <a:r>
              <a:rPr lang="en-US" sz="2800" dirty="0" smtClean="0"/>
              <a:t> Approach is about continuous improvement, not a need to find the magic solution to ending inequity</a:t>
            </a:r>
          </a:p>
          <a:p>
            <a:pPr>
              <a:buFont typeface="Arial"/>
              <a:buChar char="•"/>
            </a:pPr>
            <a:r>
              <a:rPr lang="en-US" sz="2800" dirty="0" smtClean="0"/>
              <a:t> Opportunity to align work between districts, ESCs, and TEA</a:t>
            </a:r>
          </a:p>
          <a:p>
            <a:pPr>
              <a:buFont typeface="Arial"/>
              <a:buChar char="•"/>
            </a:pPr>
            <a:r>
              <a:rPr lang="en-US" sz="2800" dirty="0" smtClean="0"/>
              <a:t> Sheds coordinated light on where additional support is needed – focuses the conversation moving forward</a:t>
            </a:r>
            <a:endParaRPr lang="en-US" sz="2800" dirty="0"/>
          </a:p>
        </p:txBody>
      </p:sp>
    </p:spTree>
    <p:extLst>
      <p:ext uri="{BB962C8B-B14F-4D97-AF65-F5344CB8AC3E}">
        <p14:creationId xmlns:p14="http://schemas.microsoft.com/office/powerpoint/2010/main" val="645913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Anxiety	</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One more thing – Nope, it’s a part of what we already do for district continuous improvement planning</a:t>
            </a:r>
          </a:p>
          <a:p>
            <a:r>
              <a:rPr lang="en-US" sz="2800" dirty="0" smtClean="0"/>
              <a:t>We’re not hiding magical strategies – continuous improvement of what we do</a:t>
            </a:r>
          </a:p>
          <a:p>
            <a:r>
              <a:rPr lang="en-US" sz="2800" dirty="0" smtClean="0"/>
              <a:t>Are we moving teachers – no, we’re continuing to grow and develop across the board</a:t>
            </a:r>
          </a:p>
          <a:p>
            <a:r>
              <a:rPr lang="en-US" sz="2800" dirty="0" smtClean="0"/>
              <a:t>Aren’t resources an issue – yep, and this process could unify evidence to suggest how much of an issue resources are</a:t>
            </a:r>
          </a:p>
          <a:p>
            <a:r>
              <a:rPr lang="en-US" sz="2800" dirty="0" smtClean="0"/>
              <a:t>Are we being asked to solve the nations equity issues – no, just keep moving forward in providing effective teaching and leadership for all students</a:t>
            </a:r>
          </a:p>
          <a:p>
            <a:endParaRPr lang="en-US" sz="2800" dirty="0"/>
          </a:p>
        </p:txBody>
      </p:sp>
    </p:spTree>
    <p:extLst>
      <p:ext uri="{BB962C8B-B14F-4D97-AF65-F5344CB8AC3E}">
        <p14:creationId xmlns:p14="http://schemas.microsoft.com/office/powerpoint/2010/main" val="4082827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State Equity Plan</a:t>
            </a:r>
            <a:endParaRPr lang="en-US" b="1" dirty="0"/>
          </a:p>
        </p:txBody>
      </p:sp>
      <p:sp>
        <p:nvSpPr>
          <p:cNvPr id="6" name="Content Placeholder 5"/>
          <p:cNvSpPr>
            <a:spLocks noGrp="1"/>
          </p:cNvSpPr>
          <p:nvPr>
            <p:ph idx="1"/>
          </p:nvPr>
        </p:nvSpPr>
        <p:spPr/>
        <p:txBody>
          <a:bodyPr>
            <a:normAutofit/>
          </a:bodyPr>
          <a:lstStyle/>
          <a:p>
            <a:pPr>
              <a:buFont typeface="Arial" panose="020B0604020202020204" pitchFamily="34" charset="0"/>
              <a:buChar char="•"/>
            </a:pPr>
            <a:r>
              <a:rPr lang="en-US" sz="2400" b="1" dirty="0" smtClean="0"/>
              <a:t>Charge to all states:</a:t>
            </a:r>
          </a:p>
          <a:p>
            <a:pPr lvl="1">
              <a:buFont typeface="Arial" panose="020B0604020202020204" pitchFamily="34" charset="0"/>
              <a:buChar char="•"/>
            </a:pPr>
            <a:r>
              <a:rPr lang="en-US" sz="2400" b="1" dirty="0">
                <a:solidFill>
                  <a:schemeClr val="tx1"/>
                </a:solidFill>
                <a:latin typeface="Calibri" panose="020F0502020204030204" pitchFamily="34" charset="0"/>
                <a:cs typeface="Arial" panose="020B0604020202020204" pitchFamily="34" charset="0"/>
              </a:rPr>
              <a:t>Specific steps that the state education agency will take to ensure that students </a:t>
            </a:r>
            <a:r>
              <a:rPr lang="en-US" sz="2400" b="1" dirty="0" smtClean="0">
                <a:solidFill>
                  <a:schemeClr val="tx1"/>
                </a:solidFill>
                <a:latin typeface="Calibri" panose="020F0502020204030204" pitchFamily="34" charset="0"/>
                <a:cs typeface="Arial" panose="020B0604020202020204" pitchFamily="34" charset="0"/>
              </a:rPr>
              <a:t>from</a:t>
            </a:r>
            <a:r>
              <a:rPr lang="en-US" sz="2400" b="1" dirty="0" smtClean="0">
                <a:solidFill>
                  <a:srgbClr val="00B0F0"/>
                </a:solidFill>
                <a:latin typeface="Calibri" panose="020F0502020204030204" pitchFamily="34" charset="0"/>
                <a:cs typeface="Arial" panose="020B0604020202020204" pitchFamily="34" charset="0"/>
              </a:rPr>
              <a:t> </a:t>
            </a:r>
            <a:r>
              <a:rPr lang="en-US" sz="2400" b="1" dirty="0">
                <a:solidFill>
                  <a:srgbClr val="00B0F0"/>
                </a:solidFill>
                <a:latin typeface="Calibri" panose="020F0502020204030204" pitchFamily="34" charset="0"/>
                <a:cs typeface="Arial" panose="020B0604020202020204" pitchFamily="34" charset="0"/>
              </a:rPr>
              <a:t>low-income families and students of color</a:t>
            </a:r>
            <a:r>
              <a:rPr lang="en-US" sz="2400" b="1" dirty="0">
                <a:solidFill>
                  <a:schemeClr val="tx1"/>
                </a:solidFill>
                <a:latin typeface="Calibri" panose="020F0502020204030204" pitchFamily="34" charset="0"/>
                <a:cs typeface="Arial" panose="020B0604020202020204" pitchFamily="34" charset="0"/>
              </a:rPr>
              <a:t> are not taught at higher rates than other children by </a:t>
            </a:r>
            <a:r>
              <a:rPr lang="en-US" sz="2400" b="1" dirty="0">
                <a:solidFill>
                  <a:srgbClr val="FF0000"/>
                </a:solidFill>
                <a:latin typeface="Calibri" panose="020F0502020204030204" pitchFamily="34" charset="0"/>
                <a:cs typeface="Arial" panose="020B0604020202020204" pitchFamily="34" charset="0"/>
              </a:rPr>
              <a:t>inexperienced, </a:t>
            </a:r>
            <a:r>
              <a:rPr lang="en-US" sz="2400" b="1" strike="sngStrike" dirty="0" smtClean="0">
                <a:solidFill>
                  <a:srgbClr val="FF0000"/>
                </a:solidFill>
                <a:latin typeface="Calibri" panose="020F0502020204030204" pitchFamily="34" charset="0"/>
                <a:cs typeface="Arial" panose="020B0604020202020204" pitchFamily="34" charset="0"/>
              </a:rPr>
              <a:t>unqualified</a:t>
            </a:r>
            <a:r>
              <a:rPr lang="en-US" sz="2400" b="1" dirty="0" smtClean="0">
                <a:solidFill>
                  <a:srgbClr val="FF0000"/>
                </a:solidFill>
                <a:latin typeface="Calibri" panose="020F0502020204030204" pitchFamily="34" charset="0"/>
                <a:cs typeface="Arial" panose="020B0604020202020204" pitchFamily="34" charset="0"/>
              </a:rPr>
              <a:t> effective, </a:t>
            </a:r>
            <a:r>
              <a:rPr lang="en-US" sz="2400" b="1" dirty="0">
                <a:solidFill>
                  <a:srgbClr val="FF0000"/>
                </a:solidFill>
                <a:latin typeface="Calibri" panose="020F0502020204030204" pitchFamily="34" charset="0"/>
                <a:cs typeface="Arial" panose="020B0604020202020204" pitchFamily="34" charset="0"/>
              </a:rPr>
              <a:t>or out-of-field teachers</a:t>
            </a:r>
            <a:r>
              <a:rPr lang="en-US" sz="2400" b="1" dirty="0">
                <a:solidFill>
                  <a:schemeClr val="tx1"/>
                </a:solidFill>
                <a:latin typeface="Calibri" panose="020F0502020204030204" pitchFamily="34" charset="0"/>
                <a:cs typeface="Arial" panose="020B0604020202020204" pitchFamily="34" charset="0"/>
              </a:rPr>
              <a:t>, and the measures that the agency will use to evaluate and publicly report the progress</a:t>
            </a:r>
            <a:r>
              <a:rPr lang="en-US" sz="2400" b="1" dirty="0" smtClean="0">
                <a:solidFill>
                  <a:schemeClr val="tx1"/>
                </a:solidFill>
                <a:latin typeface="Calibri" panose="020F0502020204030204" pitchFamily="34" charset="0"/>
                <a:cs typeface="Arial" panose="020B0604020202020204" pitchFamily="34" charset="0"/>
              </a:rPr>
              <a:t>.</a:t>
            </a:r>
          </a:p>
          <a:p>
            <a:pPr marL="201168" lvl="1" indent="0">
              <a:buNone/>
            </a:pPr>
            <a:endParaRPr lang="en-US" b="1" dirty="0">
              <a:solidFill>
                <a:schemeClr val="tx1"/>
              </a:solidFill>
            </a:endParaRPr>
          </a:p>
          <a:p>
            <a:pPr>
              <a:buFont typeface="Arial" panose="020B0604020202020204" pitchFamily="34" charset="0"/>
              <a:buChar char="•"/>
            </a:pPr>
            <a:r>
              <a:rPr lang="en-US" sz="2800" b="1" dirty="0" smtClean="0"/>
              <a:t>Texas’s plan process (2015):</a:t>
            </a:r>
          </a:p>
          <a:p>
            <a:pPr lvl="1">
              <a:buFont typeface="Arial" panose="020B0604020202020204" pitchFamily="34" charset="0"/>
              <a:buChar char="•"/>
            </a:pPr>
            <a:r>
              <a:rPr lang="en-US" sz="2400" b="1" dirty="0" smtClean="0"/>
              <a:t>Analyze data on experience and qualifications</a:t>
            </a:r>
          </a:p>
          <a:p>
            <a:pPr lvl="1">
              <a:buFont typeface="Arial" panose="020B0604020202020204" pitchFamily="34" charset="0"/>
              <a:buChar char="•"/>
            </a:pPr>
            <a:r>
              <a:rPr lang="en-US" sz="2400" b="1" dirty="0" smtClean="0"/>
              <a:t>Examined gaps between high and low-quartile poverty and minority</a:t>
            </a:r>
          </a:p>
          <a:p>
            <a:pPr lvl="2">
              <a:buFont typeface="Arial" panose="020B0604020202020204" pitchFamily="34" charset="0"/>
              <a:buChar char="•"/>
            </a:pPr>
            <a:endParaRPr lang="en-US" b="1" dirty="0" smtClean="0"/>
          </a:p>
          <a:p>
            <a:pPr lvl="1">
              <a:buFont typeface="Arial" panose="020B0604020202020204" pitchFamily="34" charset="0"/>
              <a:buChar char="•"/>
            </a:pPr>
            <a:endParaRPr lang="en-US" b="1" dirty="0" smtClean="0"/>
          </a:p>
        </p:txBody>
      </p:sp>
    </p:spTree>
    <p:extLst>
      <p:ext uri="{BB962C8B-B14F-4D97-AF65-F5344CB8AC3E}">
        <p14:creationId xmlns:p14="http://schemas.microsoft.com/office/powerpoint/2010/main" val="72028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6518" y="744034"/>
            <a:ext cx="10966449" cy="630942"/>
          </a:xfrm>
        </p:spPr>
        <p:txBody>
          <a:bodyPr/>
          <a:lstStyle/>
          <a:p>
            <a:r>
              <a:rPr lang="en-US" sz="4000" dirty="0" smtClean="0"/>
              <a:t>2015 State Plan Contents</a:t>
            </a:r>
            <a:endParaRPr lang="en-US" sz="4000" dirty="0"/>
          </a:p>
        </p:txBody>
      </p:sp>
      <p:sp>
        <p:nvSpPr>
          <p:cNvPr id="2" name="Content Placeholder 1"/>
          <p:cNvSpPr>
            <a:spLocks noGrp="1"/>
          </p:cNvSpPr>
          <p:nvPr>
            <p:ph idx="1"/>
          </p:nvPr>
        </p:nvSpPr>
        <p:spPr>
          <a:xfrm>
            <a:off x="916702" y="2073675"/>
            <a:ext cx="10966265" cy="4260477"/>
          </a:xfrm>
        </p:spPr>
        <p:txBody>
          <a:bodyPr/>
          <a:lstStyle/>
          <a:p>
            <a:r>
              <a:rPr lang="en-US" sz="2400" b="1" dirty="0" smtClean="0"/>
              <a:t>Analysis of state data identifying equity gaps</a:t>
            </a:r>
          </a:p>
          <a:p>
            <a:r>
              <a:rPr lang="en-US" sz="2400" b="1" dirty="0" smtClean="0"/>
              <a:t>Stakeholder engagement information</a:t>
            </a:r>
          </a:p>
          <a:p>
            <a:r>
              <a:rPr lang="en-US" sz="2400" b="1" dirty="0" smtClean="0"/>
              <a:t>Identification contributing factors of equity gaps</a:t>
            </a:r>
          </a:p>
          <a:p>
            <a:r>
              <a:rPr lang="en-US" sz="2400" b="1" dirty="0" smtClean="0"/>
              <a:t>Theory of action for each contributing factor</a:t>
            </a:r>
          </a:p>
          <a:p>
            <a:r>
              <a:rPr lang="en-US" sz="2400" b="1" dirty="0" smtClean="0"/>
              <a:t>Strategies to address each contributing factor</a:t>
            </a:r>
          </a:p>
          <a:p>
            <a:r>
              <a:rPr lang="en-US" sz="2400" b="1" dirty="0" smtClean="0"/>
              <a:t>Ongoing monitoring and public reporting on progress</a:t>
            </a:r>
          </a:p>
          <a:p>
            <a:r>
              <a:rPr lang="en-US" sz="2400" b="1" dirty="0" smtClean="0"/>
              <a:t>Timeline outlining the implementation of the strategies</a:t>
            </a:r>
          </a:p>
          <a:p>
            <a:endParaRPr lang="en-US" dirty="0"/>
          </a:p>
        </p:txBody>
      </p:sp>
      <p:sp>
        <p:nvSpPr>
          <p:cNvPr id="4" name="Slide Number Placeholder 3"/>
          <p:cNvSpPr>
            <a:spLocks noGrp="1"/>
          </p:cNvSpPr>
          <p:nvPr>
            <p:ph type="sldNum" sz="quarter" idx="10"/>
          </p:nvPr>
        </p:nvSpPr>
        <p:spPr/>
        <p:txBody>
          <a:bodyPr/>
          <a:lstStyle/>
          <a:p>
            <a:fld id="{F3477EC8-074D-41C4-94AE-E9EA7CEEA348}" type="slidenum">
              <a:rPr lang="en-US" smtClean="0"/>
              <a:pPr/>
              <a:t>8</a:t>
            </a:fld>
            <a:endParaRPr lang="en-US" dirty="0"/>
          </a:p>
        </p:txBody>
      </p:sp>
    </p:spTree>
    <p:extLst>
      <p:ext uri="{BB962C8B-B14F-4D97-AF65-F5344CB8AC3E}">
        <p14:creationId xmlns:p14="http://schemas.microsoft.com/office/powerpoint/2010/main" val="1618137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1389" y="390091"/>
            <a:ext cx="8224837" cy="984885"/>
          </a:xfrm>
        </p:spPr>
        <p:txBody>
          <a:bodyPr>
            <a:normAutofit fontScale="90000"/>
          </a:bodyPr>
          <a:lstStyle/>
          <a:p>
            <a:r>
              <a:rPr lang="en-US" dirty="0" smtClean="0"/>
              <a:t>Percentage of Teachers With Less Than One Year Experience, 2014</a:t>
            </a:r>
            <a:endParaRPr lang="en-US" dirty="0"/>
          </a:p>
        </p:txBody>
      </p:sp>
      <p:graphicFrame>
        <p:nvGraphicFramePr>
          <p:cNvPr id="6" name="Chart 5"/>
          <p:cNvGraphicFramePr>
            <a:graphicFrameLocks/>
          </p:cNvGraphicFramePr>
          <p:nvPr>
            <p:extLst/>
          </p:nvPr>
        </p:nvGraphicFramePr>
        <p:xfrm>
          <a:off x="1784042" y="1616149"/>
          <a:ext cx="5978194" cy="4773131"/>
        </p:xfrm>
        <a:graphic>
          <a:graphicData uri="http://schemas.openxmlformats.org/drawingml/2006/chart">
            <c:chart xmlns:c="http://schemas.openxmlformats.org/drawingml/2006/chart" xmlns:r="http://schemas.openxmlformats.org/officeDocument/2006/relationships" r:id="rId3"/>
          </a:graphicData>
        </a:graphic>
      </p:graphicFrame>
      <p:grpSp>
        <p:nvGrpSpPr>
          <p:cNvPr id="23556" name="Group 29"/>
          <p:cNvGrpSpPr>
            <a:grpSpLocks/>
          </p:cNvGrpSpPr>
          <p:nvPr/>
        </p:nvGrpSpPr>
        <p:grpSpPr bwMode="auto">
          <a:xfrm>
            <a:off x="7275514" y="2242972"/>
            <a:ext cx="3544887" cy="3308350"/>
            <a:chOff x="4229795" y="580605"/>
            <a:chExt cx="3545450" cy="3307620"/>
          </a:xfrm>
        </p:grpSpPr>
        <p:sp>
          <p:nvSpPr>
            <p:cNvPr id="21" name="Rectangle 20"/>
            <p:cNvSpPr/>
            <p:nvPr/>
          </p:nvSpPr>
          <p:spPr>
            <a:xfrm>
              <a:off x="4229795" y="585366"/>
              <a:ext cx="312787" cy="274577"/>
            </a:xfrm>
            <a:prstGeom prst="rect">
              <a:avLst/>
            </a:prstGeom>
            <a:solidFill>
              <a:sysClr val="window" lastClr="FFFFFF">
                <a:lumMod val="85000"/>
              </a:sysClr>
            </a:solidFill>
            <a:ln w="9525" cap="flat" cmpd="sng" algn="ctr">
              <a:solidFill>
                <a:sysClr val="window" lastClr="FFFFFF">
                  <a:lumMod val="85000"/>
                </a:sysClr>
              </a:solidFill>
              <a:prstDash val="solid"/>
            </a:ln>
            <a:effectLst/>
          </p:spPr>
          <p:txBody>
            <a:bodyPr anchor="ctr"/>
            <a:lstStyle/>
            <a:p>
              <a:pPr algn="ctr">
                <a:defRPr/>
              </a:pPr>
              <a:endParaRPr lang="en-US" sz="1200" kern="0">
                <a:solidFill>
                  <a:sysClr val="window" lastClr="FFFFFF"/>
                </a:solidFill>
                <a:latin typeface="Calibri"/>
              </a:endParaRPr>
            </a:p>
          </p:txBody>
        </p:sp>
        <p:sp>
          <p:nvSpPr>
            <p:cNvPr id="22" name="Rectangle 21"/>
            <p:cNvSpPr/>
            <p:nvPr/>
          </p:nvSpPr>
          <p:spPr>
            <a:xfrm>
              <a:off x="4229795" y="1017071"/>
              <a:ext cx="312787" cy="274577"/>
            </a:xfrm>
            <a:prstGeom prst="rect">
              <a:avLst/>
            </a:prstGeom>
            <a:pattFill prst="wdUpDiag">
              <a:fgClr>
                <a:srgbClr val="F79646">
                  <a:lumMod val="75000"/>
                </a:srgbClr>
              </a:fgClr>
              <a:bgClr>
                <a:prstClr val="white"/>
              </a:bgClr>
            </a:pattFill>
            <a:ln w="9525" cap="flat" cmpd="sng" algn="ctr">
              <a:solidFill>
                <a:srgbClr val="F79646">
                  <a:lumMod val="75000"/>
                </a:srgbClr>
              </a:solidFill>
              <a:prstDash val="solid"/>
            </a:ln>
            <a:effectLst/>
          </p:spPr>
          <p:txBody>
            <a:bodyPr anchor="ctr"/>
            <a:lstStyle/>
            <a:p>
              <a:pPr algn="ctr">
                <a:defRPr/>
              </a:pPr>
              <a:endParaRPr lang="en-US" sz="1200" kern="0">
                <a:solidFill>
                  <a:sysClr val="window" lastClr="FFFFFF"/>
                </a:solidFill>
                <a:latin typeface="Calibri"/>
              </a:endParaRPr>
            </a:p>
          </p:txBody>
        </p:sp>
        <p:sp>
          <p:nvSpPr>
            <p:cNvPr id="23" name="Rectangle 22"/>
            <p:cNvSpPr/>
            <p:nvPr/>
          </p:nvSpPr>
          <p:spPr>
            <a:xfrm>
              <a:off x="4229795" y="1321803"/>
              <a:ext cx="312787" cy="274577"/>
            </a:xfrm>
            <a:prstGeom prst="rect">
              <a:avLst/>
            </a:prstGeom>
            <a:pattFill prst="wdDnDiag">
              <a:fgClr>
                <a:srgbClr val="F79646">
                  <a:lumMod val="75000"/>
                </a:srgbClr>
              </a:fgClr>
              <a:bgClr>
                <a:prstClr val="white"/>
              </a:bgClr>
            </a:pattFill>
            <a:ln w="9525" cap="flat" cmpd="sng" algn="ctr">
              <a:solidFill>
                <a:srgbClr val="F79646">
                  <a:lumMod val="75000"/>
                </a:srgbClr>
              </a:solidFill>
              <a:prstDash val="solid"/>
            </a:ln>
            <a:effectLst/>
          </p:spPr>
          <p:txBody>
            <a:bodyPr anchor="ctr"/>
            <a:lstStyle/>
            <a:p>
              <a:pPr algn="ctr">
                <a:defRPr/>
              </a:pPr>
              <a:endParaRPr lang="en-US" sz="1200" kern="0">
                <a:solidFill>
                  <a:sysClr val="window" lastClr="FFFFFF"/>
                </a:solidFill>
                <a:latin typeface="Calibri"/>
              </a:endParaRPr>
            </a:p>
          </p:txBody>
        </p:sp>
        <p:sp>
          <p:nvSpPr>
            <p:cNvPr id="24" name="Rectangle 23"/>
            <p:cNvSpPr/>
            <p:nvPr/>
          </p:nvSpPr>
          <p:spPr>
            <a:xfrm>
              <a:off x="4229795" y="2409001"/>
              <a:ext cx="312787" cy="272990"/>
            </a:xfrm>
            <a:prstGeom prst="rect">
              <a:avLst/>
            </a:prstGeom>
            <a:pattFill prst="wdUpDiag">
              <a:fgClr>
                <a:srgbClr val="4F81BD">
                  <a:lumMod val="75000"/>
                </a:srgbClr>
              </a:fgClr>
              <a:bgClr>
                <a:prstClr val="white"/>
              </a:bgClr>
            </a:pattFill>
            <a:ln w="9525" cap="flat" cmpd="sng" algn="ctr">
              <a:solidFill>
                <a:srgbClr val="4F81BD">
                  <a:lumMod val="75000"/>
                </a:srgbClr>
              </a:solidFill>
              <a:prstDash val="solid"/>
            </a:ln>
            <a:effectLst/>
          </p:spPr>
          <p:txBody>
            <a:bodyPr anchor="ctr"/>
            <a:lstStyle/>
            <a:p>
              <a:pPr algn="ctr">
                <a:defRPr/>
              </a:pPr>
              <a:endParaRPr lang="en-US" sz="1200" kern="0">
                <a:solidFill>
                  <a:sysClr val="window" lastClr="FFFFFF"/>
                </a:solidFill>
                <a:latin typeface="Calibri"/>
              </a:endParaRPr>
            </a:p>
          </p:txBody>
        </p:sp>
        <p:sp>
          <p:nvSpPr>
            <p:cNvPr id="25" name="Rectangle 24"/>
            <p:cNvSpPr/>
            <p:nvPr/>
          </p:nvSpPr>
          <p:spPr>
            <a:xfrm>
              <a:off x="4229795" y="2713734"/>
              <a:ext cx="312787" cy="272990"/>
            </a:xfrm>
            <a:prstGeom prst="rect">
              <a:avLst/>
            </a:prstGeom>
            <a:pattFill prst="wdDnDiag">
              <a:fgClr>
                <a:srgbClr val="4F81BD">
                  <a:lumMod val="75000"/>
                </a:srgbClr>
              </a:fgClr>
              <a:bgClr>
                <a:prstClr val="white"/>
              </a:bgClr>
            </a:pattFill>
            <a:ln w="9525" cap="flat" cmpd="sng" algn="ctr">
              <a:solidFill>
                <a:srgbClr val="4F81BD">
                  <a:lumMod val="75000"/>
                </a:srgbClr>
              </a:solidFill>
              <a:prstDash val="solid"/>
            </a:ln>
            <a:effectLst/>
          </p:spPr>
          <p:txBody>
            <a:bodyPr anchor="ctr"/>
            <a:lstStyle/>
            <a:p>
              <a:pPr algn="ctr">
                <a:defRPr/>
              </a:pPr>
              <a:endParaRPr lang="en-US" sz="1200" kern="0">
                <a:solidFill>
                  <a:sysClr val="window" lastClr="FFFFFF"/>
                </a:solidFill>
                <a:latin typeface="Calibri"/>
              </a:endParaRPr>
            </a:p>
          </p:txBody>
        </p:sp>
        <p:sp>
          <p:nvSpPr>
            <p:cNvPr id="26" name="TextBox 25"/>
            <p:cNvSpPr txBox="1"/>
            <p:nvPr/>
          </p:nvSpPr>
          <p:spPr>
            <a:xfrm>
              <a:off x="4558459" y="580605"/>
              <a:ext cx="3216786" cy="1969652"/>
            </a:xfrm>
            <a:prstGeom prst="rect">
              <a:avLst/>
            </a:prstGeom>
            <a:noFill/>
          </p:spPr>
          <p:txBody>
            <a:bodyPr>
              <a:spAutoFit/>
            </a:bodyPr>
            <a:lstStyle/>
            <a:p>
              <a:pPr>
                <a:spcAft>
                  <a:spcPts val="1200"/>
                </a:spcAft>
                <a:defRPr/>
              </a:pPr>
              <a:r>
                <a:rPr lang="en-US" sz="1200" kern="0" dirty="0">
                  <a:solidFill>
                    <a:sysClr val="windowText" lastClr="000000"/>
                  </a:solidFill>
                  <a:latin typeface="Calibri"/>
                </a:rPr>
                <a:t>All Schools</a:t>
              </a:r>
            </a:p>
            <a:p>
              <a:pPr>
                <a:spcAft>
                  <a:spcPts val="1200"/>
                </a:spcAft>
                <a:defRPr/>
              </a:pPr>
              <a:r>
                <a:rPr lang="en-US" sz="1200" kern="0" dirty="0">
                  <a:solidFill>
                    <a:sysClr val="windowText" lastClr="000000"/>
                  </a:solidFill>
                  <a:latin typeface="Calibri"/>
                </a:rPr>
                <a:t>Lowest Minority Quartile Schools (LMQ)</a:t>
              </a:r>
            </a:p>
            <a:p>
              <a:pPr>
                <a:spcAft>
                  <a:spcPts val="1200"/>
                </a:spcAft>
                <a:defRPr/>
              </a:pPr>
              <a:r>
                <a:rPr lang="en-US" sz="1200" kern="0" dirty="0">
                  <a:solidFill>
                    <a:sysClr val="windowText" lastClr="000000"/>
                  </a:solidFill>
                  <a:latin typeface="Calibri"/>
                </a:rPr>
                <a:t>Second Lowest Minority Quartile Schools  </a:t>
              </a:r>
            </a:p>
            <a:p>
              <a:pPr>
                <a:spcAft>
                  <a:spcPts val="1200"/>
                </a:spcAft>
                <a:defRPr/>
              </a:pPr>
              <a:r>
                <a:rPr lang="en-US" sz="1200" kern="0" dirty="0">
                  <a:solidFill>
                    <a:sysClr val="windowText" lastClr="000000"/>
                  </a:solidFill>
                  <a:latin typeface="Calibri"/>
                </a:rPr>
                <a:t>Second Highest Minority Quartile Schools </a:t>
              </a:r>
            </a:p>
            <a:p>
              <a:pPr>
                <a:spcAft>
                  <a:spcPts val="1200"/>
                </a:spcAft>
                <a:defRPr/>
              </a:pPr>
              <a:r>
                <a:rPr lang="en-US" sz="1200" kern="0" dirty="0">
                  <a:solidFill>
                    <a:sysClr val="windowText" lastClr="000000"/>
                  </a:solidFill>
                  <a:latin typeface="Calibri"/>
                </a:rPr>
                <a:t>Highest Minority Quartile Schools (HMQ)</a:t>
              </a:r>
            </a:p>
            <a:p>
              <a:pPr>
                <a:spcAft>
                  <a:spcPts val="1200"/>
                </a:spcAft>
                <a:defRPr/>
              </a:pPr>
              <a:endParaRPr lang="en-US" sz="1200" kern="0" dirty="0">
                <a:solidFill>
                  <a:sysClr val="windowText" lastClr="000000"/>
                </a:solidFill>
                <a:latin typeface="Calibri"/>
              </a:endParaRPr>
            </a:p>
          </p:txBody>
        </p:sp>
        <p:sp>
          <p:nvSpPr>
            <p:cNvPr id="27" name="Rectangle 26"/>
            <p:cNvSpPr/>
            <p:nvPr/>
          </p:nvSpPr>
          <p:spPr>
            <a:xfrm>
              <a:off x="4229795" y="1637647"/>
              <a:ext cx="312787" cy="274576"/>
            </a:xfrm>
            <a:prstGeom prst="rect">
              <a:avLst/>
            </a:prstGeom>
            <a:pattFill prst="dkHorz">
              <a:fgClr>
                <a:srgbClr val="F79646">
                  <a:lumMod val="75000"/>
                </a:srgbClr>
              </a:fgClr>
              <a:bgClr>
                <a:prstClr val="white"/>
              </a:bgClr>
            </a:pattFill>
            <a:ln w="9525" cap="flat" cmpd="sng" algn="ctr">
              <a:solidFill>
                <a:srgbClr val="F79646">
                  <a:lumMod val="75000"/>
                </a:srgbClr>
              </a:solidFill>
              <a:prstDash val="solid"/>
            </a:ln>
            <a:effectLst/>
          </p:spPr>
          <p:txBody>
            <a:bodyPr anchor="ctr"/>
            <a:lstStyle/>
            <a:p>
              <a:pPr algn="ctr">
                <a:defRPr/>
              </a:pPr>
              <a:endParaRPr lang="en-US" sz="1200" kern="0">
                <a:solidFill>
                  <a:sysClr val="window" lastClr="FFFFFF"/>
                </a:solidFill>
                <a:latin typeface="Calibri"/>
              </a:endParaRPr>
            </a:p>
          </p:txBody>
        </p:sp>
        <p:sp>
          <p:nvSpPr>
            <p:cNvPr id="28" name="Rectangle 27"/>
            <p:cNvSpPr/>
            <p:nvPr/>
          </p:nvSpPr>
          <p:spPr>
            <a:xfrm>
              <a:off x="4229795" y="1942379"/>
              <a:ext cx="312787" cy="274576"/>
            </a:xfrm>
            <a:prstGeom prst="rect">
              <a:avLst/>
            </a:prstGeom>
            <a:solidFill>
              <a:srgbClr val="F79646">
                <a:lumMod val="75000"/>
              </a:srgbClr>
            </a:solidFill>
            <a:ln w="9525" cap="flat" cmpd="sng" algn="ctr">
              <a:solidFill>
                <a:srgbClr val="F79646">
                  <a:lumMod val="75000"/>
                </a:srgbClr>
              </a:solidFill>
              <a:prstDash val="solid"/>
            </a:ln>
            <a:effectLst/>
          </p:spPr>
          <p:txBody>
            <a:bodyPr anchor="ctr"/>
            <a:lstStyle/>
            <a:p>
              <a:pPr algn="ctr">
                <a:defRPr/>
              </a:pPr>
              <a:endParaRPr lang="en-US" sz="1200" kern="0">
                <a:solidFill>
                  <a:sysClr val="window" lastClr="FFFFFF"/>
                </a:solidFill>
                <a:latin typeface="Calibri"/>
              </a:endParaRPr>
            </a:p>
          </p:txBody>
        </p:sp>
        <p:sp>
          <p:nvSpPr>
            <p:cNvPr id="29" name="Rectangle 28"/>
            <p:cNvSpPr/>
            <p:nvPr/>
          </p:nvSpPr>
          <p:spPr>
            <a:xfrm>
              <a:off x="4229795" y="3024816"/>
              <a:ext cx="312787" cy="272990"/>
            </a:xfrm>
            <a:prstGeom prst="rect">
              <a:avLst/>
            </a:prstGeom>
            <a:pattFill prst="dkHorz">
              <a:fgClr>
                <a:srgbClr val="4F81BD">
                  <a:lumMod val="75000"/>
                </a:srgbClr>
              </a:fgClr>
              <a:bgClr>
                <a:prstClr val="white"/>
              </a:bgClr>
            </a:pattFill>
            <a:ln w="9525" cap="flat" cmpd="sng" algn="ctr">
              <a:solidFill>
                <a:srgbClr val="4F81BD">
                  <a:lumMod val="75000"/>
                </a:srgbClr>
              </a:solidFill>
              <a:prstDash val="solid"/>
            </a:ln>
            <a:effectLst/>
          </p:spPr>
          <p:txBody>
            <a:bodyPr anchor="ctr"/>
            <a:lstStyle/>
            <a:p>
              <a:pPr algn="ctr">
                <a:defRPr/>
              </a:pPr>
              <a:endParaRPr lang="en-US" sz="1200" kern="0">
                <a:solidFill>
                  <a:sysClr val="window" lastClr="FFFFFF"/>
                </a:solidFill>
                <a:latin typeface="Calibri"/>
              </a:endParaRPr>
            </a:p>
          </p:txBody>
        </p:sp>
        <p:sp>
          <p:nvSpPr>
            <p:cNvPr id="30" name="Rectangle 29"/>
            <p:cNvSpPr/>
            <p:nvPr/>
          </p:nvSpPr>
          <p:spPr>
            <a:xfrm>
              <a:off x="4229795" y="3329548"/>
              <a:ext cx="312787" cy="272990"/>
            </a:xfrm>
            <a:prstGeom prst="rect">
              <a:avLst/>
            </a:prstGeom>
            <a:solidFill>
              <a:srgbClr val="4F81BD">
                <a:lumMod val="75000"/>
              </a:srgbClr>
            </a:solidFill>
            <a:ln w="9525" cap="flat" cmpd="sng" algn="ctr">
              <a:solidFill>
                <a:srgbClr val="4F81BD">
                  <a:lumMod val="75000"/>
                </a:srgbClr>
              </a:solidFill>
              <a:prstDash val="solid"/>
            </a:ln>
            <a:effectLst/>
          </p:spPr>
          <p:txBody>
            <a:bodyPr anchor="ctr"/>
            <a:lstStyle/>
            <a:p>
              <a:pPr algn="ctr">
                <a:defRPr/>
              </a:pPr>
              <a:endParaRPr lang="en-US" sz="1200" kern="0">
                <a:solidFill>
                  <a:sysClr val="window" lastClr="FFFFFF"/>
                </a:solidFill>
                <a:latin typeface="Calibri"/>
              </a:endParaRPr>
            </a:p>
          </p:txBody>
        </p:sp>
        <p:sp>
          <p:nvSpPr>
            <p:cNvPr id="31" name="TextBox 30"/>
            <p:cNvSpPr txBox="1"/>
            <p:nvPr/>
          </p:nvSpPr>
          <p:spPr>
            <a:xfrm>
              <a:off x="4558459" y="2410588"/>
              <a:ext cx="3216786" cy="1477637"/>
            </a:xfrm>
            <a:prstGeom prst="rect">
              <a:avLst/>
            </a:prstGeom>
            <a:noFill/>
          </p:spPr>
          <p:txBody>
            <a:bodyPr>
              <a:spAutoFit/>
            </a:bodyPr>
            <a:lstStyle/>
            <a:p>
              <a:pPr>
                <a:spcAft>
                  <a:spcPts val="900"/>
                </a:spcAft>
                <a:defRPr/>
              </a:pPr>
              <a:r>
                <a:rPr lang="en-US" sz="1200" kern="0" dirty="0">
                  <a:solidFill>
                    <a:sysClr val="windowText" lastClr="000000"/>
                  </a:solidFill>
                  <a:latin typeface="Calibri"/>
                </a:rPr>
                <a:t>Lowest Poverty Quartile Schools (LPQ)</a:t>
              </a:r>
            </a:p>
            <a:p>
              <a:pPr>
                <a:spcAft>
                  <a:spcPts val="900"/>
                </a:spcAft>
                <a:defRPr/>
              </a:pPr>
              <a:r>
                <a:rPr lang="en-US" sz="1200" kern="0" dirty="0">
                  <a:solidFill>
                    <a:sysClr val="windowText" lastClr="000000"/>
                  </a:solidFill>
                  <a:latin typeface="Calibri"/>
                </a:rPr>
                <a:t>Second Lowest Poverty Quartile Schools  </a:t>
              </a:r>
            </a:p>
            <a:p>
              <a:pPr>
                <a:spcAft>
                  <a:spcPts val="900"/>
                </a:spcAft>
                <a:defRPr/>
              </a:pPr>
              <a:r>
                <a:rPr lang="en-US" sz="1200" kern="0" dirty="0">
                  <a:solidFill>
                    <a:sysClr val="windowText" lastClr="000000"/>
                  </a:solidFill>
                  <a:latin typeface="Calibri"/>
                </a:rPr>
                <a:t>Second Highest Poverty Quartile Schools</a:t>
              </a:r>
            </a:p>
            <a:p>
              <a:pPr>
                <a:spcAft>
                  <a:spcPts val="900"/>
                </a:spcAft>
                <a:defRPr/>
              </a:pPr>
              <a:r>
                <a:rPr lang="en-US" sz="1200" kern="0" dirty="0">
                  <a:solidFill>
                    <a:sysClr val="windowText" lastClr="000000"/>
                  </a:solidFill>
                  <a:latin typeface="Calibri"/>
                </a:rPr>
                <a:t>Highest Poverty Quartile Schools (HPQ)</a:t>
              </a:r>
            </a:p>
            <a:p>
              <a:pPr>
                <a:spcAft>
                  <a:spcPts val="900"/>
                </a:spcAft>
                <a:defRPr/>
              </a:pPr>
              <a:endParaRPr lang="en-US" sz="1200" kern="0" dirty="0">
                <a:solidFill>
                  <a:sysClr val="windowText" lastClr="000000"/>
                </a:solidFill>
                <a:latin typeface="Calibri"/>
              </a:endParaRPr>
            </a:p>
          </p:txBody>
        </p:sp>
      </p:grpSp>
      <p:sp>
        <p:nvSpPr>
          <p:cNvPr id="8" name="Slide Number Placeholder 7"/>
          <p:cNvSpPr>
            <a:spLocks noGrp="1"/>
          </p:cNvSpPr>
          <p:nvPr>
            <p:ph type="sldNum" sz="quarter" idx="10"/>
          </p:nvPr>
        </p:nvSpPr>
        <p:spPr/>
        <p:txBody>
          <a:bodyPr/>
          <a:lstStyle/>
          <a:p>
            <a:pPr algn="r"/>
            <a:fld id="{F3477EC8-074D-41C4-94AE-E9EA7CEEA348}" type="slidenum">
              <a:rPr lang="en-US" smtClean="0"/>
              <a:pPr algn="r"/>
              <a:t>9</a:t>
            </a:fld>
            <a:endParaRPr lang="en-US" dirty="0"/>
          </a:p>
        </p:txBody>
      </p:sp>
    </p:spTree>
    <p:extLst>
      <p:ext uri="{BB962C8B-B14F-4D97-AF65-F5344CB8AC3E}">
        <p14:creationId xmlns:p14="http://schemas.microsoft.com/office/powerpoint/2010/main" val="659288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Retrospect</Template>
  <TotalTime>4540</TotalTime>
  <Words>947</Words>
  <Application>Microsoft Office PowerPoint</Application>
  <PresentationFormat>Custom</PresentationFormat>
  <Paragraphs>130</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Retrospect</vt:lpstr>
      <vt:lpstr>Excellent Educators for All Initiative</vt:lpstr>
      <vt:lpstr>Federal Requirement - State</vt:lpstr>
      <vt:lpstr>Federal Requirement - District</vt:lpstr>
      <vt:lpstr>Anxiety </vt:lpstr>
      <vt:lpstr>Messaging - Outcome Hopes</vt:lpstr>
      <vt:lpstr>Anxiety </vt:lpstr>
      <vt:lpstr>State Equity Plan</vt:lpstr>
      <vt:lpstr>2015 State Plan Contents</vt:lpstr>
      <vt:lpstr>Percentage of Teachers With Less Than One Year Experience, 2014</vt:lpstr>
      <vt:lpstr>Probationary Certificates</vt:lpstr>
      <vt:lpstr>State Equity Gaps and Areas of Focus</vt:lpstr>
      <vt:lpstr>Equity Plan Toolkit Project</vt:lpstr>
      <vt:lpstr>Messaging - Our Vision for District Plans</vt:lpstr>
      <vt:lpstr>Plan Specifics</vt:lpstr>
      <vt:lpstr>Contact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Christie, Heather</dc:creator>
  <cp:lastModifiedBy>Natasha Stutlien</cp:lastModifiedBy>
  <cp:revision>211</cp:revision>
  <cp:lastPrinted>2016-06-01T01:21:33Z</cp:lastPrinted>
  <dcterms:created xsi:type="dcterms:W3CDTF">2015-08-28T15:12:33Z</dcterms:created>
  <dcterms:modified xsi:type="dcterms:W3CDTF">2016-12-05T13:51:11Z</dcterms:modified>
</cp:coreProperties>
</file>