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9" r:id="rId1"/>
  </p:sldMasterIdLst>
  <p:notesMasterIdLst>
    <p:notesMasterId r:id="rId32"/>
  </p:notesMasterIdLst>
  <p:handoutMasterIdLst>
    <p:handoutMasterId r:id="rId33"/>
  </p:handoutMasterIdLst>
  <p:sldIdLst>
    <p:sldId id="334" r:id="rId2"/>
    <p:sldId id="356" r:id="rId3"/>
    <p:sldId id="358" r:id="rId4"/>
    <p:sldId id="359" r:id="rId5"/>
    <p:sldId id="360" r:id="rId6"/>
    <p:sldId id="361" r:id="rId7"/>
    <p:sldId id="362" r:id="rId8"/>
    <p:sldId id="363" r:id="rId9"/>
    <p:sldId id="366" r:id="rId10"/>
    <p:sldId id="368" r:id="rId11"/>
    <p:sldId id="352" r:id="rId12"/>
    <p:sldId id="318" r:id="rId13"/>
    <p:sldId id="321" r:id="rId14"/>
    <p:sldId id="369" r:id="rId15"/>
    <p:sldId id="370" r:id="rId16"/>
    <p:sldId id="357" r:id="rId17"/>
    <p:sldId id="364" r:id="rId18"/>
    <p:sldId id="375" r:id="rId19"/>
    <p:sldId id="371" r:id="rId20"/>
    <p:sldId id="373" r:id="rId21"/>
    <p:sldId id="341" r:id="rId22"/>
    <p:sldId id="349" r:id="rId23"/>
    <p:sldId id="333" r:id="rId24"/>
    <p:sldId id="331" r:id="rId25"/>
    <p:sldId id="336" r:id="rId26"/>
    <p:sldId id="335" r:id="rId27"/>
    <p:sldId id="354" r:id="rId28"/>
    <p:sldId id="353" r:id="rId29"/>
    <p:sldId id="355" r:id="rId30"/>
    <p:sldId id="264"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6E6"/>
    <a:srgbClr val="FF9900"/>
    <a:srgbClr val="D25F08"/>
    <a:srgbClr val="336600"/>
    <a:srgbClr val="0033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77017" autoAdjust="0"/>
  </p:normalViewPr>
  <p:slideViewPr>
    <p:cSldViewPr snapToGrid="0" snapToObjects="1">
      <p:cViewPr varScale="1">
        <p:scale>
          <a:sx n="71" d="100"/>
          <a:sy n="71" d="100"/>
        </p:scale>
        <p:origin x="15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E909A-A7AB-4779-8B30-E8F53FB26392}" type="doc">
      <dgm:prSet loTypeId="urn:microsoft.com/office/officeart/2008/layout/AlternatingHexagons" loCatId="Inbox" qsTypeId="urn:microsoft.com/office/officeart/2005/8/quickstyle/simple4" qsCatId="simple" csTypeId="urn:microsoft.com/office/officeart/2005/8/colors/ColorSchemeForSuggestions" csCatId="other" phldr="1"/>
      <dgm:spPr/>
      <dgm:t>
        <a:bodyPr/>
        <a:lstStyle/>
        <a:p>
          <a:endParaRPr lang="en-US"/>
        </a:p>
      </dgm:t>
    </dgm:pt>
    <dgm:pt modelId="{F754944D-8311-482A-B7F1-91142B9A2ACA}">
      <dgm:prSet custT="1"/>
      <dgm:spPr/>
      <dgm:t>
        <a:bodyPr/>
        <a:lstStyle/>
        <a:p>
          <a:r>
            <a:rPr lang="en-US" sz="800" b="1" dirty="0">
              <a:solidFill>
                <a:srgbClr val="002060"/>
              </a:solidFill>
            </a:rPr>
            <a:t>Curriculum</a:t>
          </a:r>
          <a:endParaRPr lang="en-US" sz="800" dirty="0">
            <a:solidFill>
              <a:srgbClr val="002060"/>
            </a:solidFill>
          </a:endParaRPr>
        </a:p>
      </dgm:t>
    </dgm:pt>
    <dgm:pt modelId="{56F04EE5-DD47-4038-9977-C518937FC973}" type="parTrans" cxnId="{DB64B23C-2BBC-414B-ACB5-93ADCDDB37C4}">
      <dgm:prSet/>
      <dgm:spPr/>
      <dgm:t>
        <a:bodyPr/>
        <a:lstStyle/>
        <a:p>
          <a:endParaRPr lang="en-US">
            <a:solidFill>
              <a:srgbClr val="002060"/>
            </a:solidFill>
          </a:endParaRPr>
        </a:p>
      </dgm:t>
    </dgm:pt>
    <dgm:pt modelId="{EBFF6C44-19E1-4FF4-96EF-231163A8E417}" type="sibTrans" cxnId="{DB64B23C-2BBC-414B-ACB5-93ADCDDB37C4}">
      <dgm:prSet custT="1"/>
      <dgm:spPr/>
      <dgm:t>
        <a:bodyPr/>
        <a:lstStyle/>
        <a:p>
          <a:r>
            <a:rPr lang="en-US" sz="2000" dirty="0">
              <a:solidFill>
                <a:srgbClr val="002060"/>
              </a:solidFill>
            </a:rPr>
            <a:t>ESC 11</a:t>
          </a:r>
        </a:p>
      </dgm:t>
    </dgm:pt>
    <dgm:pt modelId="{DB346907-8507-4205-9650-2B8BFE823D7C}">
      <dgm:prSet/>
      <dgm:spPr/>
      <dgm:t>
        <a:bodyPr/>
        <a:lstStyle/>
        <a:p>
          <a:r>
            <a:rPr lang="en-US" dirty="0">
              <a:solidFill>
                <a:srgbClr val="002060"/>
              </a:solidFill>
            </a:rPr>
            <a:t>Instruction</a:t>
          </a:r>
        </a:p>
      </dgm:t>
    </dgm:pt>
    <dgm:pt modelId="{1BCEE23E-F371-40BC-95BF-9843C78370A0}" type="parTrans" cxnId="{6090361E-045F-4E5D-AB48-721C69A2DD63}">
      <dgm:prSet/>
      <dgm:spPr/>
      <dgm:t>
        <a:bodyPr/>
        <a:lstStyle/>
        <a:p>
          <a:endParaRPr lang="en-US">
            <a:solidFill>
              <a:srgbClr val="002060"/>
            </a:solidFill>
          </a:endParaRPr>
        </a:p>
      </dgm:t>
    </dgm:pt>
    <dgm:pt modelId="{CDB2F978-0279-444C-8C94-7473B493182E}" type="sibTrans" cxnId="{6090361E-045F-4E5D-AB48-721C69A2DD63}">
      <dgm:prSet/>
      <dgm:spPr/>
      <dgm:t>
        <a:bodyPr/>
        <a:lstStyle/>
        <a:p>
          <a:r>
            <a:rPr lang="en-US" dirty="0">
              <a:solidFill>
                <a:srgbClr val="002060"/>
              </a:solidFill>
            </a:rPr>
            <a:t>Accountability</a:t>
          </a:r>
        </a:p>
      </dgm:t>
    </dgm:pt>
    <dgm:pt modelId="{C3E517B9-1C7D-4103-ACFC-CE8542E71C5C}">
      <dgm:prSet custT="1"/>
      <dgm:spPr/>
      <dgm:t>
        <a:bodyPr/>
        <a:lstStyle/>
        <a:p>
          <a:r>
            <a:rPr lang="en-US" sz="1200" b="1" dirty="0">
              <a:solidFill>
                <a:srgbClr val="002060"/>
              </a:solidFill>
            </a:rPr>
            <a:t>Sept. 28, 2017</a:t>
          </a:r>
          <a:endParaRPr lang="en-US" sz="1200" dirty="0">
            <a:solidFill>
              <a:srgbClr val="002060"/>
            </a:solidFill>
          </a:endParaRPr>
        </a:p>
      </dgm:t>
    </dgm:pt>
    <dgm:pt modelId="{460C494D-1306-4A84-AC6C-400D9344C89F}" type="parTrans" cxnId="{64002F11-41AA-4FEE-AAD9-0A6B2BE0F14B}">
      <dgm:prSet/>
      <dgm:spPr/>
      <dgm:t>
        <a:bodyPr/>
        <a:lstStyle/>
        <a:p>
          <a:endParaRPr lang="en-US">
            <a:solidFill>
              <a:srgbClr val="002060"/>
            </a:solidFill>
          </a:endParaRPr>
        </a:p>
      </dgm:t>
    </dgm:pt>
    <dgm:pt modelId="{08832AB6-41FC-4BB2-83E2-E43B6B1B298E}" type="sibTrans" cxnId="{64002F11-41AA-4FEE-AAD9-0A6B2BE0F14B}">
      <dgm:prSet custT="1"/>
      <dgm:spPr/>
      <dgm:t>
        <a:bodyPr/>
        <a:lstStyle/>
        <a:p>
          <a:r>
            <a:rPr lang="en-US" sz="1000" dirty="0">
              <a:solidFill>
                <a:srgbClr val="002060"/>
              </a:solidFill>
            </a:rPr>
            <a:t>Educational Programs</a:t>
          </a:r>
        </a:p>
      </dgm:t>
    </dgm:pt>
    <dgm:pt modelId="{1DE6A87F-C9B4-474F-9469-C4EEA7FFA0FD}" type="pres">
      <dgm:prSet presAssocID="{F56E909A-A7AB-4779-8B30-E8F53FB26392}" presName="Name0" presStyleCnt="0">
        <dgm:presLayoutVars>
          <dgm:chMax/>
          <dgm:chPref/>
          <dgm:dir/>
          <dgm:animLvl val="lvl"/>
        </dgm:presLayoutVars>
      </dgm:prSet>
      <dgm:spPr/>
    </dgm:pt>
    <dgm:pt modelId="{1BB9BDAE-BB27-4C11-ACAF-F9FEC587CF4A}" type="pres">
      <dgm:prSet presAssocID="{F754944D-8311-482A-B7F1-91142B9A2ACA}" presName="composite" presStyleCnt="0"/>
      <dgm:spPr/>
    </dgm:pt>
    <dgm:pt modelId="{2CBF4F23-65D7-46FC-BD73-2914650D4B31}" type="pres">
      <dgm:prSet presAssocID="{F754944D-8311-482A-B7F1-91142B9A2ACA}" presName="Parent1" presStyleLbl="node1" presStyleIdx="0" presStyleCnt="6">
        <dgm:presLayoutVars>
          <dgm:chMax val="1"/>
          <dgm:chPref val="1"/>
          <dgm:bulletEnabled val="1"/>
        </dgm:presLayoutVars>
      </dgm:prSet>
      <dgm:spPr/>
    </dgm:pt>
    <dgm:pt modelId="{F96529A5-9CD7-456B-8918-169C64C8E612}" type="pres">
      <dgm:prSet presAssocID="{F754944D-8311-482A-B7F1-91142B9A2ACA}" presName="Childtext1" presStyleLbl="revTx" presStyleIdx="0" presStyleCnt="3">
        <dgm:presLayoutVars>
          <dgm:chMax val="0"/>
          <dgm:chPref val="0"/>
          <dgm:bulletEnabled val="1"/>
        </dgm:presLayoutVars>
      </dgm:prSet>
      <dgm:spPr/>
    </dgm:pt>
    <dgm:pt modelId="{84AC8684-A53A-4DFF-9C97-424A18EEB6F0}" type="pres">
      <dgm:prSet presAssocID="{F754944D-8311-482A-B7F1-91142B9A2ACA}" presName="BalanceSpacing" presStyleCnt="0"/>
      <dgm:spPr/>
    </dgm:pt>
    <dgm:pt modelId="{D9C0F1C3-C53A-4292-9250-94DAD98ECE25}" type="pres">
      <dgm:prSet presAssocID="{F754944D-8311-482A-B7F1-91142B9A2ACA}" presName="BalanceSpacing1" presStyleCnt="0"/>
      <dgm:spPr/>
    </dgm:pt>
    <dgm:pt modelId="{ACF7BC68-C378-4D1D-9BE8-9E2878C200C6}" type="pres">
      <dgm:prSet presAssocID="{EBFF6C44-19E1-4FF4-96EF-231163A8E417}" presName="Accent1Text" presStyleLbl="node1" presStyleIdx="1" presStyleCnt="6" custLinFactNeighborY="0"/>
      <dgm:spPr/>
    </dgm:pt>
    <dgm:pt modelId="{733A41B8-0934-4750-AD24-6B3B3C819A0C}" type="pres">
      <dgm:prSet presAssocID="{EBFF6C44-19E1-4FF4-96EF-231163A8E417}" presName="spaceBetweenRectangles" presStyleCnt="0"/>
      <dgm:spPr/>
    </dgm:pt>
    <dgm:pt modelId="{6B57E9D1-9BEB-4EDF-9D81-8ABB1E6F8E2A}" type="pres">
      <dgm:prSet presAssocID="{DB346907-8507-4205-9650-2B8BFE823D7C}" presName="composite" presStyleCnt="0"/>
      <dgm:spPr/>
    </dgm:pt>
    <dgm:pt modelId="{9D7DB3A2-A9D4-49A4-AEA5-390FAAFDC4B1}" type="pres">
      <dgm:prSet presAssocID="{DB346907-8507-4205-9650-2B8BFE823D7C}" presName="Parent1" presStyleLbl="node1" presStyleIdx="2" presStyleCnt="6" custLinFactNeighborY="0">
        <dgm:presLayoutVars>
          <dgm:chMax val="1"/>
          <dgm:chPref val="1"/>
          <dgm:bulletEnabled val="1"/>
        </dgm:presLayoutVars>
      </dgm:prSet>
      <dgm:spPr/>
    </dgm:pt>
    <dgm:pt modelId="{DE06689E-58F3-42F9-A619-4B211265F0F8}" type="pres">
      <dgm:prSet presAssocID="{DB346907-8507-4205-9650-2B8BFE823D7C}" presName="Childtext1" presStyleLbl="revTx" presStyleIdx="1" presStyleCnt="3">
        <dgm:presLayoutVars>
          <dgm:chMax val="0"/>
          <dgm:chPref val="0"/>
          <dgm:bulletEnabled val="1"/>
        </dgm:presLayoutVars>
      </dgm:prSet>
      <dgm:spPr/>
    </dgm:pt>
    <dgm:pt modelId="{7C57D796-A98A-4FA1-8447-6E2EB8F37DD9}" type="pres">
      <dgm:prSet presAssocID="{DB346907-8507-4205-9650-2B8BFE823D7C}" presName="BalanceSpacing" presStyleCnt="0"/>
      <dgm:spPr/>
    </dgm:pt>
    <dgm:pt modelId="{62FDBE25-60EC-40C7-98FF-B6065A43BACE}" type="pres">
      <dgm:prSet presAssocID="{DB346907-8507-4205-9650-2B8BFE823D7C}" presName="BalanceSpacing1" presStyleCnt="0"/>
      <dgm:spPr/>
    </dgm:pt>
    <dgm:pt modelId="{8A17D6B5-C4D3-4C79-AF75-4EDC4137D64A}" type="pres">
      <dgm:prSet presAssocID="{CDB2F978-0279-444C-8C94-7473B493182E}" presName="Accent1Text" presStyleLbl="node1" presStyleIdx="3" presStyleCnt="6" custAng="2386520" custLinFactNeighborX="14366" custLinFactNeighborY="0"/>
      <dgm:spPr/>
    </dgm:pt>
    <dgm:pt modelId="{0F808D82-49E4-463C-84E0-E83CE141B45E}" type="pres">
      <dgm:prSet presAssocID="{CDB2F978-0279-444C-8C94-7473B493182E}" presName="spaceBetweenRectangles" presStyleCnt="0"/>
      <dgm:spPr/>
    </dgm:pt>
    <dgm:pt modelId="{4796C17E-50DB-4D91-B8D0-551850519896}" type="pres">
      <dgm:prSet presAssocID="{C3E517B9-1C7D-4103-ACFC-CE8542E71C5C}" presName="composite" presStyleCnt="0"/>
      <dgm:spPr/>
    </dgm:pt>
    <dgm:pt modelId="{25A02D23-6BBB-4D26-A7A0-F3D8AA2FF718}" type="pres">
      <dgm:prSet presAssocID="{C3E517B9-1C7D-4103-ACFC-CE8542E71C5C}" presName="Parent1" presStyleLbl="node1" presStyleIdx="4" presStyleCnt="6">
        <dgm:presLayoutVars>
          <dgm:chMax val="1"/>
          <dgm:chPref val="1"/>
          <dgm:bulletEnabled val="1"/>
        </dgm:presLayoutVars>
      </dgm:prSet>
      <dgm:spPr/>
    </dgm:pt>
    <dgm:pt modelId="{536D1F1D-0CC8-4260-98E6-5E4CD8466F50}" type="pres">
      <dgm:prSet presAssocID="{C3E517B9-1C7D-4103-ACFC-CE8542E71C5C}" presName="Childtext1" presStyleLbl="revTx" presStyleIdx="2" presStyleCnt="3">
        <dgm:presLayoutVars>
          <dgm:chMax val="0"/>
          <dgm:chPref val="0"/>
          <dgm:bulletEnabled val="1"/>
        </dgm:presLayoutVars>
      </dgm:prSet>
      <dgm:spPr/>
    </dgm:pt>
    <dgm:pt modelId="{228EA73F-FBEE-4322-88FF-24BD0553FD1E}" type="pres">
      <dgm:prSet presAssocID="{C3E517B9-1C7D-4103-ACFC-CE8542E71C5C}" presName="BalanceSpacing" presStyleCnt="0"/>
      <dgm:spPr/>
    </dgm:pt>
    <dgm:pt modelId="{D7A3B1B9-9FA9-45C9-A286-7BDD46FD6A05}" type="pres">
      <dgm:prSet presAssocID="{C3E517B9-1C7D-4103-ACFC-CE8542E71C5C}" presName="BalanceSpacing1" presStyleCnt="0"/>
      <dgm:spPr/>
    </dgm:pt>
    <dgm:pt modelId="{3E1612C2-AFA4-4A10-8619-925112D3F9C2}" type="pres">
      <dgm:prSet presAssocID="{08832AB6-41FC-4BB2-83E2-E43B6B1B298E}" presName="Accent1Text" presStyleLbl="node1" presStyleIdx="5" presStyleCnt="6" custAng="19778422"/>
      <dgm:spPr/>
    </dgm:pt>
  </dgm:ptLst>
  <dgm:cxnLst>
    <dgm:cxn modelId="{622B9E0C-4E88-47EF-B346-1FD434F73C0E}" type="presOf" srcId="{CDB2F978-0279-444C-8C94-7473B493182E}" destId="{8A17D6B5-C4D3-4C79-AF75-4EDC4137D64A}" srcOrd="0" destOrd="0" presId="urn:microsoft.com/office/officeart/2008/layout/AlternatingHexagons"/>
    <dgm:cxn modelId="{64002F11-41AA-4FEE-AAD9-0A6B2BE0F14B}" srcId="{F56E909A-A7AB-4779-8B30-E8F53FB26392}" destId="{C3E517B9-1C7D-4103-ACFC-CE8542E71C5C}" srcOrd="2" destOrd="0" parTransId="{460C494D-1306-4A84-AC6C-400D9344C89F}" sibTransId="{08832AB6-41FC-4BB2-83E2-E43B6B1B298E}"/>
    <dgm:cxn modelId="{3F4C3A13-BE4A-49A8-BFB9-409F2649E78F}" type="presOf" srcId="{08832AB6-41FC-4BB2-83E2-E43B6B1B298E}" destId="{3E1612C2-AFA4-4A10-8619-925112D3F9C2}" srcOrd="0" destOrd="0" presId="urn:microsoft.com/office/officeart/2008/layout/AlternatingHexagons"/>
    <dgm:cxn modelId="{6090361E-045F-4E5D-AB48-721C69A2DD63}" srcId="{F56E909A-A7AB-4779-8B30-E8F53FB26392}" destId="{DB346907-8507-4205-9650-2B8BFE823D7C}" srcOrd="1" destOrd="0" parTransId="{1BCEE23E-F371-40BC-95BF-9843C78370A0}" sibTransId="{CDB2F978-0279-444C-8C94-7473B493182E}"/>
    <dgm:cxn modelId="{2230B52F-9C74-4590-9504-2353F5E79B81}" type="presOf" srcId="{F754944D-8311-482A-B7F1-91142B9A2ACA}" destId="{2CBF4F23-65D7-46FC-BD73-2914650D4B31}" srcOrd="0" destOrd="0" presId="urn:microsoft.com/office/officeart/2008/layout/AlternatingHexagons"/>
    <dgm:cxn modelId="{22C26635-709C-4355-87CB-D812E8022D0D}" type="presOf" srcId="{EBFF6C44-19E1-4FF4-96EF-231163A8E417}" destId="{ACF7BC68-C378-4D1D-9BE8-9E2878C200C6}" srcOrd="0" destOrd="0" presId="urn:microsoft.com/office/officeart/2008/layout/AlternatingHexagons"/>
    <dgm:cxn modelId="{DB64B23C-2BBC-414B-ACB5-93ADCDDB37C4}" srcId="{F56E909A-A7AB-4779-8B30-E8F53FB26392}" destId="{F754944D-8311-482A-B7F1-91142B9A2ACA}" srcOrd="0" destOrd="0" parTransId="{56F04EE5-DD47-4038-9977-C518937FC973}" sibTransId="{EBFF6C44-19E1-4FF4-96EF-231163A8E417}"/>
    <dgm:cxn modelId="{BCDCDB95-151E-4316-B9F9-C0BF1FB9397A}" type="presOf" srcId="{DB346907-8507-4205-9650-2B8BFE823D7C}" destId="{9D7DB3A2-A9D4-49A4-AEA5-390FAAFDC4B1}" srcOrd="0" destOrd="0" presId="urn:microsoft.com/office/officeart/2008/layout/AlternatingHexagons"/>
    <dgm:cxn modelId="{374A13AF-82F2-4704-AE01-5D505A525E22}" type="presOf" srcId="{C3E517B9-1C7D-4103-ACFC-CE8542E71C5C}" destId="{25A02D23-6BBB-4D26-A7A0-F3D8AA2FF718}" srcOrd="0" destOrd="0" presId="urn:microsoft.com/office/officeart/2008/layout/AlternatingHexagons"/>
    <dgm:cxn modelId="{FDD6BAE6-2993-4BC1-A34D-70256899B414}" type="presOf" srcId="{F56E909A-A7AB-4779-8B30-E8F53FB26392}" destId="{1DE6A87F-C9B4-474F-9469-C4EEA7FFA0FD}" srcOrd="0" destOrd="0" presId="urn:microsoft.com/office/officeart/2008/layout/AlternatingHexagons"/>
    <dgm:cxn modelId="{3C7C7E9F-8BD2-4062-B96E-57A94D9109F8}" type="presParOf" srcId="{1DE6A87F-C9B4-474F-9469-C4EEA7FFA0FD}" destId="{1BB9BDAE-BB27-4C11-ACAF-F9FEC587CF4A}" srcOrd="0" destOrd="0" presId="urn:microsoft.com/office/officeart/2008/layout/AlternatingHexagons"/>
    <dgm:cxn modelId="{2D09AB43-8283-48B9-B7A0-ABB28DAD9C31}" type="presParOf" srcId="{1BB9BDAE-BB27-4C11-ACAF-F9FEC587CF4A}" destId="{2CBF4F23-65D7-46FC-BD73-2914650D4B31}" srcOrd="0" destOrd="0" presId="urn:microsoft.com/office/officeart/2008/layout/AlternatingHexagons"/>
    <dgm:cxn modelId="{DA60C241-6207-4CA2-82B8-04F4F93321E1}" type="presParOf" srcId="{1BB9BDAE-BB27-4C11-ACAF-F9FEC587CF4A}" destId="{F96529A5-9CD7-456B-8918-169C64C8E612}" srcOrd="1" destOrd="0" presId="urn:microsoft.com/office/officeart/2008/layout/AlternatingHexagons"/>
    <dgm:cxn modelId="{573A06DC-7D5A-4A59-BFC8-EAC8AE8D718E}" type="presParOf" srcId="{1BB9BDAE-BB27-4C11-ACAF-F9FEC587CF4A}" destId="{84AC8684-A53A-4DFF-9C97-424A18EEB6F0}" srcOrd="2" destOrd="0" presId="urn:microsoft.com/office/officeart/2008/layout/AlternatingHexagons"/>
    <dgm:cxn modelId="{33E62370-F681-4DBA-91FC-C1F49FEBDAB6}" type="presParOf" srcId="{1BB9BDAE-BB27-4C11-ACAF-F9FEC587CF4A}" destId="{D9C0F1C3-C53A-4292-9250-94DAD98ECE25}" srcOrd="3" destOrd="0" presId="urn:microsoft.com/office/officeart/2008/layout/AlternatingHexagons"/>
    <dgm:cxn modelId="{57732E40-5AC0-4A5F-B9A3-043F69FA468B}" type="presParOf" srcId="{1BB9BDAE-BB27-4C11-ACAF-F9FEC587CF4A}" destId="{ACF7BC68-C378-4D1D-9BE8-9E2878C200C6}" srcOrd="4" destOrd="0" presId="urn:microsoft.com/office/officeart/2008/layout/AlternatingHexagons"/>
    <dgm:cxn modelId="{91DF2B6E-BEC0-408D-901F-73CB9D0E482E}" type="presParOf" srcId="{1DE6A87F-C9B4-474F-9469-C4EEA7FFA0FD}" destId="{733A41B8-0934-4750-AD24-6B3B3C819A0C}" srcOrd="1" destOrd="0" presId="urn:microsoft.com/office/officeart/2008/layout/AlternatingHexagons"/>
    <dgm:cxn modelId="{D843B069-910A-4220-959F-B61ECBCCCA5C}" type="presParOf" srcId="{1DE6A87F-C9B4-474F-9469-C4EEA7FFA0FD}" destId="{6B57E9D1-9BEB-4EDF-9D81-8ABB1E6F8E2A}" srcOrd="2" destOrd="0" presId="urn:microsoft.com/office/officeart/2008/layout/AlternatingHexagons"/>
    <dgm:cxn modelId="{FF1DB357-2709-4005-91A0-99FCD1A7B272}" type="presParOf" srcId="{6B57E9D1-9BEB-4EDF-9D81-8ABB1E6F8E2A}" destId="{9D7DB3A2-A9D4-49A4-AEA5-390FAAFDC4B1}" srcOrd="0" destOrd="0" presId="urn:microsoft.com/office/officeart/2008/layout/AlternatingHexagons"/>
    <dgm:cxn modelId="{B0E737C8-28CA-4431-AB6F-78A15B110DA4}" type="presParOf" srcId="{6B57E9D1-9BEB-4EDF-9D81-8ABB1E6F8E2A}" destId="{DE06689E-58F3-42F9-A619-4B211265F0F8}" srcOrd="1" destOrd="0" presId="urn:microsoft.com/office/officeart/2008/layout/AlternatingHexagons"/>
    <dgm:cxn modelId="{1F79120A-88FD-42A2-9B6C-9E16AF4E22D3}" type="presParOf" srcId="{6B57E9D1-9BEB-4EDF-9D81-8ABB1E6F8E2A}" destId="{7C57D796-A98A-4FA1-8447-6E2EB8F37DD9}" srcOrd="2" destOrd="0" presId="urn:microsoft.com/office/officeart/2008/layout/AlternatingHexagons"/>
    <dgm:cxn modelId="{EEE57DFE-BEE3-4FC1-91E8-C8620A1E09E5}" type="presParOf" srcId="{6B57E9D1-9BEB-4EDF-9D81-8ABB1E6F8E2A}" destId="{62FDBE25-60EC-40C7-98FF-B6065A43BACE}" srcOrd="3" destOrd="0" presId="urn:microsoft.com/office/officeart/2008/layout/AlternatingHexagons"/>
    <dgm:cxn modelId="{603BFC53-F65B-4533-879D-B7EE7676F400}" type="presParOf" srcId="{6B57E9D1-9BEB-4EDF-9D81-8ABB1E6F8E2A}" destId="{8A17D6B5-C4D3-4C79-AF75-4EDC4137D64A}" srcOrd="4" destOrd="0" presId="urn:microsoft.com/office/officeart/2008/layout/AlternatingHexagons"/>
    <dgm:cxn modelId="{8DA1B116-6D9D-4E7D-AB36-294444D3C5F7}" type="presParOf" srcId="{1DE6A87F-C9B4-474F-9469-C4EEA7FFA0FD}" destId="{0F808D82-49E4-463C-84E0-E83CE141B45E}" srcOrd="3" destOrd="0" presId="urn:microsoft.com/office/officeart/2008/layout/AlternatingHexagons"/>
    <dgm:cxn modelId="{8196772C-42FD-4F5D-B56E-293CD04025A3}" type="presParOf" srcId="{1DE6A87F-C9B4-474F-9469-C4EEA7FFA0FD}" destId="{4796C17E-50DB-4D91-B8D0-551850519896}" srcOrd="4" destOrd="0" presId="urn:microsoft.com/office/officeart/2008/layout/AlternatingHexagons"/>
    <dgm:cxn modelId="{9FA1604E-C906-4738-8C7A-9385ED30D446}" type="presParOf" srcId="{4796C17E-50DB-4D91-B8D0-551850519896}" destId="{25A02D23-6BBB-4D26-A7A0-F3D8AA2FF718}" srcOrd="0" destOrd="0" presId="urn:microsoft.com/office/officeart/2008/layout/AlternatingHexagons"/>
    <dgm:cxn modelId="{BF0DDEAA-EAE0-46E8-9F83-CC865B7483F1}" type="presParOf" srcId="{4796C17E-50DB-4D91-B8D0-551850519896}" destId="{536D1F1D-0CC8-4260-98E6-5E4CD8466F50}" srcOrd="1" destOrd="0" presId="urn:microsoft.com/office/officeart/2008/layout/AlternatingHexagons"/>
    <dgm:cxn modelId="{C177A2B8-C8A1-41A7-8B0F-F4AD05889532}" type="presParOf" srcId="{4796C17E-50DB-4D91-B8D0-551850519896}" destId="{228EA73F-FBEE-4322-88FF-24BD0553FD1E}" srcOrd="2" destOrd="0" presId="urn:microsoft.com/office/officeart/2008/layout/AlternatingHexagons"/>
    <dgm:cxn modelId="{FB49DA3D-ED08-4B97-9EF3-57278D587397}" type="presParOf" srcId="{4796C17E-50DB-4D91-B8D0-551850519896}" destId="{D7A3B1B9-9FA9-45C9-A286-7BDD46FD6A05}" srcOrd="3" destOrd="0" presId="urn:microsoft.com/office/officeart/2008/layout/AlternatingHexagons"/>
    <dgm:cxn modelId="{49283EBF-6D74-456E-A206-765753A98193}" type="presParOf" srcId="{4796C17E-50DB-4D91-B8D0-551850519896}" destId="{3E1612C2-AFA4-4A10-8619-925112D3F9C2}"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F4F23-65D7-46FC-BD73-2914650D4B31}">
      <dsp:nvSpPr>
        <dsp:cNvPr id="0" name=""/>
        <dsp:cNvSpPr/>
      </dsp:nvSpPr>
      <dsp:spPr>
        <a:xfrm rot="5400000">
          <a:off x="3442898" y="68429"/>
          <a:ext cx="1032917" cy="898638"/>
        </a:xfrm>
        <a:prstGeom prst="hexagon">
          <a:avLst>
            <a:gd name="adj" fmla="val 25000"/>
            <a:gd name="vf" fmla="val 1154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2060"/>
              </a:solidFill>
            </a:rPr>
            <a:t>Curriculum</a:t>
          </a:r>
          <a:endParaRPr lang="en-US" sz="800" kern="1200" dirty="0">
            <a:solidFill>
              <a:srgbClr val="002060"/>
            </a:solidFill>
          </a:endParaRPr>
        </a:p>
      </dsp:txBody>
      <dsp:txXfrm rot="-5400000">
        <a:off x="3650075" y="162253"/>
        <a:ext cx="618562" cy="710991"/>
      </dsp:txXfrm>
    </dsp:sp>
    <dsp:sp modelId="{F96529A5-9CD7-456B-8918-169C64C8E612}">
      <dsp:nvSpPr>
        <dsp:cNvPr id="0" name=""/>
        <dsp:cNvSpPr/>
      </dsp:nvSpPr>
      <dsp:spPr>
        <a:xfrm>
          <a:off x="4435945" y="207873"/>
          <a:ext cx="1152736" cy="619750"/>
        </a:xfrm>
        <a:prstGeom prst="rect">
          <a:avLst/>
        </a:prstGeom>
        <a:noFill/>
        <a:ln>
          <a:noFill/>
        </a:ln>
        <a:effectLst/>
      </dsp:spPr>
      <dsp:style>
        <a:lnRef idx="0">
          <a:scrgbClr r="0" g="0" b="0"/>
        </a:lnRef>
        <a:fillRef idx="0">
          <a:scrgbClr r="0" g="0" b="0"/>
        </a:fillRef>
        <a:effectRef idx="0">
          <a:scrgbClr r="0" g="0" b="0"/>
        </a:effectRef>
        <a:fontRef idx="minor"/>
      </dsp:style>
    </dsp:sp>
    <dsp:sp modelId="{ACF7BC68-C378-4D1D-9BE8-9E2878C200C6}">
      <dsp:nvSpPr>
        <dsp:cNvPr id="0" name=""/>
        <dsp:cNvSpPr/>
      </dsp:nvSpPr>
      <dsp:spPr>
        <a:xfrm rot="5400000">
          <a:off x="2472368" y="68429"/>
          <a:ext cx="1032917" cy="898638"/>
        </a:xfrm>
        <a:prstGeom prst="hexagon">
          <a:avLst>
            <a:gd name="adj" fmla="val 25000"/>
            <a:gd name="vf" fmla="val 1154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rPr>
            <a:t>ESC 11</a:t>
          </a:r>
        </a:p>
      </dsp:txBody>
      <dsp:txXfrm rot="-5400000">
        <a:off x="2679545" y="162253"/>
        <a:ext cx="618562" cy="710991"/>
      </dsp:txXfrm>
    </dsp:sp>
    <dsp:sp modelId="{9D7DB3A2-A9D4-49A4-AEA5-390FAAFDC4B1}">
      <dsp:nvSpPr>
        <dsp:cNvPr id="0" name=""/>
        <dsp:cNvSpPr/>
      </dsp:nvSpPr>
      <dsp:spPr>
        <a:xfrm rot="5400000">
          <a:off x="2955774" y="945170"/>
          <a:ext cx="1032917" cy="898638"/>
        </a:xfrm>
        <a:prstGeom prst="hexagon">
          <a:avLst>
            <a:gd name="adj" fmla="val 25000"/>
            <a:gd name="vf" fmla="val 1154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2060"/>
              </a:solidFill>
            </a:rPr>
            <a:t>Instruction</a:t>
          </a:r>
        </a:p>
      </dsp:txBody>
      <dsp:txXfrm rot="-5400000">
        <a:off x="3162951" y="1038994"/>
        <a:ext cx="618562" cy="710991"/>
      </dsp:txXfrm>
    </dsp:sp>
    <dsp:sp modelId="{DE06689E-58F3-42F9-A619-4B211265F0F8}">
      <dsp:nvSpPr>
        <dsp:cNvPr id="0" name=""/>
        <dsp:cNvSpPr/>
      </dsp:nvSpPr>
      <dsp:spPr>
        <a:xfrm>
          <a:off x="1870177" y="1084614"/>
          <a:ext cx="1115551" cy="619750"/>
        </a:xfrm>
        <a:prstGeom prst="rect">
          <a:avLst/>
        </a:prstGeom>
        <a:noFill/>
        <a:ln>
          <a:noFill/>
        </a:ln>
        <a:effectLst/>
      </dsp:spPr>
      <dsp:style>
        <a:lnRef idx="0">
          <a:scrgbClr r="0" g="0" b="0"/>
        </a:lnRef>
        <a:fillRef idx="0">
          <a:scrgbClr r="0" g="0" b="0"/>
        </a:fillRef>
        <a:effectRef idx="0">
          <a:scrgbClr r="0" g="0" b="0"/>
        </a:effectRef>
        <a:fontRef idx="minor"/>
      </dsp:style>
    </dsp:sp>
    <dsp:sp modelId="{8A17D6B5-C4D3-4C79-AF75-4EDC4137D64A}">
      <dsp:nvSpPr>
        <dsp:cNvPr id="0" name=""/>
        <dsp:cNvSpPr/>
      </dsp:nvSpPr>
      <dsp:spPr>
        <a:xfrm rot="7786520">
          <a:off x="4055401" y="945170"/>
          <a:ext cx="1032917" cy="898638"/>
        </a:xfrm>
        <a:prstGeom prst="hexagon">
          <a:avLst>
            <a:gd name="adj" fmla="val 25000"/>
            <a:gd name="vf" fmla="val 1154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2060"/>
              </a:solidFill>
            </a:rPr>
            <a:t>Accountability</a:t>
          </a:r>
        </a:p>
      </dsp:txBody>
      <dsp:txXfrm rot="-5400000">
        <a:off x="4262578" y="1038994"/>
        <a:ext cx="618562" cy="710991"/>
      </dsp:txXfrm>
    </dsp:sp>
    <dsp:sp modelId="{25A02D23-6BBB-4D26-A7A0-F3D8AA2FF718}">
      <dsp:nvSpPr>
        <dsp:cNvPr id="0" name=""/>
        <dsp:cNvSpPr/>
      </dsp:nvSpPr>
      <dsp:spPr>
        <a:xfrm rot="5400000">
          <a:off x="3442898" y="1821910"/>
          <a:ext cx="1032917" cy="898638"/>
        </a:xfrm>
        <a:prstGeom prst="hexagon">
          <a:avLst>
            <a:gd name="adj" fmla="val 25000"/>
            <a:gd name="vf" fmla="val 1154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rPr>
            <a:t>Sept. 28, 2017</a:t>
          </a:r>
          <a:endParaRPr lang="en-US" sz="1200" kern="1200" dirty="0">
            <a:solidFill>
              <a:srgbClr val="002060"/>
            </a:solidFill>
          </a:endParaRPr>
        </a:p>
      </dsp:txBody>
      <dsp:txXfrm rot="-5400000">
        <a:off x="3650075" y="1915734"/>
        <a:ext cx="618562" cy="710991"/>
      </dsp:txXfrm>
    </dsp:sp>
    <dsp:sp modelId="{536D1F1D-0CC8-4260-98E6-5E4CD8466F50}">
      <dsp:nvSpPr>
        <dsp:cNvPr id="0" name=""/>
        <dsp:cNvSpPr/>
      </dsp:nvSpPr>
      <dsp:spPr>
        <a:xfrm>
          <a:off x="4435945" y="1961354"/>
          <a:ext cx="1152736" cy="619750"/>
        </a:xfrm>
        <a:prstGeom prst="rect">
          <a:avLst/>
        </a:prstGeom>
        <a:noFill/>
        <a:ln>
          <a:noFill/>
        </a:ln>
        <a:effectLst/>
      </dsp:spPr>
      <dsp:style>
        <a:lnRef idx="0">
          <a:scrgbClr r="0" g="0" b="0"/>
        </a:lnRef>
        <a:fillRef idx="0">
          <a:scrgbClr r="0" g="0" b="0"/>
        </a:fillRef>
        <a:effectRef idx="0">
          <a:scrgbClr r="0" g="0" b="0"/>
        </a:effectRef>
        <a:fontRef idx="minor"/>
      </dsp:style>
    </dsp:sp>
    <dsp:sp modelId="{3E1612C2-AFA4-4A10-8619-925112D3F9C2}">
      <dsp:nvSpPr>
        <dsp:cNvPr id="0" name=""/>
        <dsp:cNvSpPr/>
      </dsp:nvSpPr>
      <dsp:spPr>
        <a:xfrm rot="3578422">
          <a:off x="2472368" y="1821910"/>
          <a:ext cx="1032917" cy="898638"/>
        </a:xfrm>
        <a:prstGeom prst="hexagon">
          <a:avLst>
            <a:gd name="adj" fmla="val 25000"/>
            <a:gd name="vf" fmla="val 1154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Educational Programs</a:t>
          </a:r>
        </a:p>
      </dsp:txBody>
      <dsp:txXfrm rot="-5400000">
        <a:off x="2679545" y="1915734"/>
        <a:ext cx="618562" cy="71099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129F5F-D94E-4557-9027-DA809299990D}" type="datetimeFigureOut">
              <a:rPr lang="en-US" smtClean="0"/>
              <a:t>9/19/2017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97F8B61-68D6-4EF2-9F53-100EE1F4A7F6}" type="slidenum">
              <a:rPr lang="en-US" smtClean="0"/>
              <a:t>‹#›</a:t>
            </a:fld>
            <a:endParaRPr lang="en-US"/>
          </a:p>
        </p:txBody>
      </p:sp>
    </p:spTree>
    <p:extLst>
      <p:ext uri="{BB962C8B-B14F-4D97-AF65-F5344CB8AC3E}">
        <p14:creationId xmlns:p14="http://schemas.microsoft.com/office/powerpoint/2010/main" val="776871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D63BC3-5840-954B-A79D-AC0064ACD3F1}" type="datetimeFigureOut">
              <a:rPr lang="en-US" smtClean="0"/>
              <a:t>9/19/2017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FD8BB5F-4DDB-6C45-8C0A-F1FA1B0474F1}" type="slidenum">
              <a:rPr lang="en-US" smtClean="0"/>
              <a:t>‹#›</a:t>
            </a:fld>
            <a:endParaRPr lang="en-US"/>
          </a:p>
        </p:txBody>
      </p:sp>
    </p:spTree>
    <p:extLst>
      <p:ext uri="{BB962C8B-B14F-4D97-AF65-F5344CB8AC3E}">
        <p14:creationId xmlns:p14="http://schemas.microsoft.com/office/powerpoint/2010/main" val="28692932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a:t>
            </a:fld>
            <a:endParaRPr lang="en-US"/>
          </a:p>
        </p:txBody>
      </p:sp>
    </p:spTree>
    <p:extLst>
      <p:ext uri="{BB962C8B-B14F-4D97-AF65-F5344CB8AC3E}">
        <p14:creationId xmlns:p14="http://schemas.microsoft.com/office/powerpoint/2010/main" val="335173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21</a:t>
            </a:fld>
            <a:endParaRPr lang="en-US"/>
          </a:p>
        </p:txBody>
      </p:sp>
    </p:spTree>
    <p:extLst>
      <p:ext uri="{BB962C8B-B14F-4D97-AF65-F5344CB8AC3E}">
        <p14:creationId xmlns:p14="http://schemas.microsoft.com/office/powerpoint/2010/main" val="66791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22</a:t>
            </a:fld>
            <a:endParaRPr lang="en-US"/>
          </a:p>
        </p:txBody>
      </p:sp>
    </p:spTree>
    <p:extLst>
      <p:ext uri="{BB962C8B-B14F-4D97-AF65-F5344CB8AC3E}">
        <p14:creationId xmlns:p14="http://schemas.microsoft.com/office/powerpoint/2010/main" val="101110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24</a:t>
            </a:fld>
            <a:endParaRPr lang="en-US"/>
          </a:p>
        </p:txBody>
      </p:sp>
    </p:spTree>
    <p:extLst>
      <p:ext uri="{BB962C8B-B14F-4D97-AF65-F5344CB8AC3E}">
        <p14:creationId xmlns:p14="http://schemas.microsoft.com/office/powerpoint/2010/main" val="232371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25</a:t>
            </a:fld>
            <a:endParaRPr lang="en-US"/>
          </a:p>
        </p:txBody>
      </p:sp>
    </p:spTree>
    <p:extLst>
      <p:ext uri="{BB962C8B-B14F-4D97-AF65-F5344CB8AC3E}">
        <p14:creationId xmlns:p14="http://schemas.microsoft.com/office/powerpoint/2010/main" val="228824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28</a:t>
            </a:fld>
            <a:endParaRPr lang="en-US"/>
          </a:p>
        </p:txBody>
      </p:sp>
    </p:spTree>
    <p:extLst>
      <p:ext uri="{BB962C8B-B14F-4D97-AF65-F5344CB8AC3E}">
        <p14:creationId xmlns:p14="http://schemas.microsoft.com/office/powerpoint/2010/main" val="207037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29</a:t>
            </a:fld>
            <a:endParaRPr lang="en-US"/>
          </a:p>
        </p:txBody>
      </p:sp>
    </p:spTree>
    <p:extLst>
      <p:ext uri="{BB962C8B-B14F-4D97-AF65-F5344CB8AC3E}">
        <p14:creationId xmlns:p14="http://schemas.microsoft.com/office/powerpoint/2010/main" val="359549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30</a:t>
            </a:fld>
            <a:endParaRPr lang="en-US"/>
          </a:p>
        </p:txBody>
      </p:sp>
    </p:spTree>
    <p:extLst>
      <p:ext uri="{BB962C8B-B14F-4D97-AF65-F5344CB8AC3E}">
        <p14:creationId xmlns:p14="http://schemas.microsoft.com/office/powerpoint/2010/main" val="369607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2</a:t>
            </a:fld>
            <a:endParaRPr lang="en-US"/>
          </a:p>
        </p:txBody>
      </p:sp>
    </p:spTree>
    <p:extLst>
      <p:ext uri="{BB962C8B-B14F-4D97-AF65-F5344CB8AC3E}">
        <p14:creationId xmlns:p14="http://schemas.microsoft.com/office/powerpoint/2010/main" val="82893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4</a:t>
            </a:fld>
            <a:endParaRPr lang="en-US"/>
          </a:p>
        </p:txBody>
      </p:sp>
    </p:spTree>
    <p:extLst>
      <p:ext uri="{BB962C8B-B14F-4D97-AF65-F5344CB8AC3E}">
        <p14:creationId xmlns:p14="http://schemas.microsoft.com/office/powerpoint/2010/main" val="426472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10</a:t>
            </a:fld>
            <a:endParaRPr lang="en-US"/>
          </a:p>
        </p:txBody>
      </p:sp>
    </p:spTree>
    <p:extLst>
      <p:ext uri="{BB962C8B-B14F-4D97-AF65-F5344CB8AC3E}">
        <p14:creationId xmlns:p14="http://schemas.microsoft.com/office/powerpoint/2010/main" val="262076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11</a:t>
            </a:fld>
            <a:endParaRPr lang="en-US"/>
          </a:p>
        </p:txBody>
      </p:sp>
    </p:spTree>
    <p:extLst>
      <p:ext uri="{BB962C8B-B14F-4D97-AF65-F5344CB8AC3E}">
        <p14:creationId xmlns:p14="http://schemas.microsoft.com/office/powerpoint/2010/main" val="407215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13</a:t>
            </a:fld>
            <a:endParaRPr lang="en-US"/>
          </a:p>
        </p:txBody>
      </p:sp>
    </p:spTree>
    <p:extLst>
      <p:ext uri="{BB962C8B-B14F-4D97-AF65-F5344CB8AC3E}">
        <p14:creationId xmlns:p14="http://schemas.microsoft.com/office/powerpoint/2010/main" val="25604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16</a:t>
            </a:fld>
            <a:endParaRPr lang="en-US"/>
          </a:p>
        </p:txBody>
      </p:sp>
    </p:spTree>
    <p:extLst>
      <p:ext uri="{BB962C8B-B14F-4D97-AF65-F5344CB8AC3E}">
        <p14:creationId xmlns:p14="http://schemas.microsoft.com/office/powerpoint/2010/main" val="397999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18</a:t>
            </a:fld>
            <a:endParaRPr lang="en-US"/>
          </a:p>
        </p:txBody>
      </p:sp>
    </p:spTree>
    <p:extLst>
      <p:ext uri="{BB962C8B-B14F-4D97-AF65-F5344CB8AC3E}">
        <p14:creationId xmlns:p14="http://schemas.microsoft.com/office/powerpoint/2010/main" val="101685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BB5F-4DDB-6C45-8C0A-F1FA1B0474F1}" type="slidenum">
              <a:rPr lang="en-US" smtClean="0"/>
              <a:t>19</a:t>
            </a:fld>
            <a:endParaRPr lang="en-US"/>
          </a:p>
        </p:txBody>
      </p:sp>
    </p:spTree>
    <p:extLst>
      <p:ext uri="{BB962C8B-B14F-4D97-AF65-F5344CB8AC3E}">
        <p14:creationId xmlns:p14="http://schemas.microsoft.com/office/powerpoint/2010/main" val="3564824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r>
              <a:rPr lang="en-US"/>
              <a:t>Sept. 28, 2017</a:t>
            </a:r>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8B37D5FE-740C-46F5-801A-FA5477D9711F}"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94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 28, 2017</a:t>
            </a:r>
          </a:p>
        </p:txBody>
      </p:sp>
      <p:sp>
        <p:nvSpPr>
          <p:cNvPr id="6" name="Footer Placeholder 5"/>
          <p:cNvSpPr>
            <a:spLocks noGrp="1"/>
          </p:cNvSpPr>
          <p:nvPr>
            <p:ph type="ftr" sz="quarter" idx="11"/>
          </p:nvPr>
        </p:nvSpPr>
        <p:spPr/>
        <p:txBody>
          <a:bodyPr/>
          <a:lstStyle/>
          <a:p>
            <a:r>
              <a:rPr lang="en-US"/>
              <a:t>ESC Region 11 Instructional Leaders</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35905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3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13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8679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405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75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 28, 2017</a:t>
            </a:r>
          </a:p>
        </p:txBody>
      </p:sp>
      <p:sp>
        <p:nvSpPr>
          <p:cNvPr id="5" name="Footer Placeholder 4"/>
          <p:cNvSpPr>
            <a:spLocks noGrp="1"/>
          </p:cNvSpPr>
          <p:nvPr>
            <p:ph type="ftr" sz="quarter" idx="11"/>
          </p:nvPr>
        </p:nvSpPr>
        <p:spPr/>
        <p:txBody>
          <a:bodyPr/>
          <a:lstStyle/>
          <a:p>
            <a:r>
              <a:rPr lang="en-US"/>
              <a:t>ESC Region 11 Instructional Leaders</a:t>
            </a:r>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29327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rgbClr val="002060"/>
                </a:solidFill>
              </a:defRPr>
            </a:lvl1pPr>
          </a:lstStyle>
          <a:p>
            <a:r>
              <a:rPr lang="en-US"/>
              <a:t>Sept. 28, 2017</a:t>
            </a:r>
            <a:endParaRPr lang="en-US" dirty="0"/>
          </a:p>
        </p:txBody>
      </p:sp>
      <p:sp>
        <p:nvSpPr>
          <p:cNvPr id="5" name="Footer Placeholder 4"/>
          <p:cNvSpPr>
            <a:spLocks noGrp="1"/>
          </p:cNvSpPr>
          <p:nvPr>
            <p:ph type="ftr" sz="quarter" idx="11"/>
          </p:nvPr>
        </p:nvSpPr>
        <p:spPr/>
        <p:txBody>
          <a:bodyPr/>
          <a:lstStyle>
            <a:lvl1pPr>
              <a:defRPr>
                <a:solidFill>
                  <a:srgbClr val="002060"/>
                </a:solidFill>
              </a:defRPr>
            </a:lvl1p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8B37D5FE-740C-46F5-801A-FA5477D9711F}"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0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Sept. 28, 2017</a:t>
            </a:r>
          </a:p>
        </p:txBody>
      </p:sp>
      <p:sp>
        <p:nvSpPr>
          <p:cNvPr id="6" name="Footer Placeholder 5"/>
          <p:cNvSpPr>
            <a:spLocks noGrp="1"/>
          </p:cNvSpPr>
          <p:nvPr>
            <p:ph type="ftr" sz="quarter" idx="11"/>
          </p:nvPr>
        </p:nvSpPr>
        <p:spPr/>
        <p:txBody>
          <a:bodyPr/>
          <a:lstStyle/>
          <a:p>
            <a:r>
              <a:rPr lang="en-US"/>
              <a:t>ESC Region 11 Instructional Leaders</a:t>
            </a:r>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81762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Sept. 28, 2017</a:t>
            </a:r>
          </a:p>
        </p:txBody>
      </p:sp>
      <p:sp>
        <p:nvSpPr>
          <p:cNvPr id="8" name="Footer Placeholder 7"/>
          <p:cNvSpPr>
            <a:spLocks noGrp="1"/>
          </p:cNvSpPr>
          <p:nvPr>
            <p:ph type="ftr" sz="quarter" idx="11"/>
          </p:nvPr>
        </p:nvSpPr>
        <p:spPr/>
        <p:txBody>
          <a:bodyPr/>
          <a:lstStyle/>
          <a:p>
            <a:r>
              <a:rPr lang="en-US"/>
              <a:t>ESC Region 11 Instructional Leaders</a:t>
            </a:r>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8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Sept. 28, 2017</a:t>
            </a:r>
          </a:p>
        </p:txBody>
      </p:sp>
      <p:sp>
        <p:nvSpPr>
          <p:cNvPr id="4" name="Footer Placeholder 3"/>
          <p:cNvSpPr>
            <a:spLocks noGrp="1"/>
          </p:cNvSpPr>
          <p:nvPr>
            <p:ph type="ftr" sz="quarter" idx="11"/>
          </p:nvPr>
        </p:nvSpPr>
        <p:spPr/>
        <p:txBody>
          <a:bodyPr/>
          <a:lstStyle/>
          <a:p>
            <a:r>
              <a:rPr lang="en-US"/>
              <a:t>ESC Region 11 Instructional Leaders</a:t>
            </a:r>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20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 28, 2017</a:t>
            </a:r>
          </a:p>
        </p:txBody>
      </p:sp>
      <p:sp>
        <p:nvSpPr>
          <p:cNvPr id="3" name="Footer Placeholder 2"/>
          <p:cNvSpPr>
            <a:spLocks noGrp="1"/>
          </p:cNvSpPr>
          <p:nvPr>
            <p:ph type="ftr" sz="quarter" idx="11"/>
          </p:nvPr>
        </p:nvSpPr>
        <p:spPr/>
        <p:txBody>
          <a:bodyPr/>
          <a:lstStyle/>
          <a:p>
            <a:r>
              <a:rPr lang="en-US"/>
              <a:t>ESC Region 11 Instructional Leaders</a:t>
            </a:r>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36120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 28, 2017</a:t>
            </a:r>
          </a:p>
        </p:txBody>
      </p:sp>
      <p:sp>
        <p:nvSpPr>
          <p:cNvPr id="6" name="Footer Placeholder 5"/>
          <p:cNvSpPr>
            <a:spLocks noGrp="1"/>
          </p:cNvSpPr>
          <p:nvPr>
            <p:ph type="ftr" sz="quarter" idx="11"/>
          </p:nvPr>
        </p:nvSpPr>
        <p:spPr/>
        <p:txBody>
          <a:bodyPr/>
          <a:lstStyle/>
          <a:p>
            <a:r>
              <a:rPr lang="en-US"/>
              <a:t>ESC Region 11 Instructional Leaders</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44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 28, 2017</a:t>
            </a:r>
          </a:p>
        </p:txBody>
      </p:sp>
      <p:sp>
        <p:nvSpPr>
          <p:cNvPr id="6" name="Footer Placeholder 5"/>
          <p:cNvSpPr>
            <a:spLocks noGrp="1"/>
          </p:cNvSpPr>
          <p:nvPr>
            <p:ph type="ftr" sz="quarter" idx="11"/>
          </p:nvPr>
        </p:nvSpPr>
        <p:spPr/>
        <p:txBody>
          <a:bodyPr/>
          <a:lstStyle/>
          <a:p>
            <a:r>
              <a:rPr lang="en-US"/>
              <a:t>ESC Region 11 Instructional Leaders</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12567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Sept. 28, 2017</a:t>
            </a: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ESC Region 11 Instructional Leaders</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195481378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ducation.utsa.edu/faculty/profile/david.thompson@utsa.edu" TargetMode="External"/><Relationship Id="rId2" Type="http://schemas.openxmlformats.org/officeDocument/2006/relationships/hyperlink" Target="https://www.ets.org/proethi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danderson@hillcopartners.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pdkpoll.org/resul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anderson@hillcopartners.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a:blip r:embed="rId3"/>
            <a:stretch/>
          </a:blipFill>
          <a:ln>
            <a:noFill/>
          </a:ln>
          <a:effectLst/>
        </p:spPr>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9"/>
            <a:ext cx="8413637" cy="4075912"/>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2" y="659525"/>
            <a:ext cx="8167878" cy="374904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971551" y="4876337"/>
            <a:ext cx="7200897" cy="1263775"/>
          </a:xfrm>
          <a:ln w="28575">
            <a:solidFill>
              <a:schemeClr val="tx1"/>
            </a:solidFill>
          </a:ln>
        </p:spPr>
        <p:txBody>
          <a:bodyPr vert="horz" lIns="91440" tIns="45720" rIns="91440" bIns="45720" rtlCol="0" anchor="ctr">
            <a:normAutofit/>
          </a:bodyPr>
          <a:lstStyle/>
          <a:p>
            <a:r>
              <a:rPr lang="en-US" sz="4400" b="1">
                <a:solidFill>
                  <a:schemeClr val="bg1"/>
                </a:solidFill>
              </a:rPr>
              <a:t>The 85</a:t>
            </a:r>
            <a:r>
              <a:rPr lang="en-US" sz="4400" b="1" baseline="30000">
                <a:solidFill>
                  <a:schemeClr val="bg1"/>
                </a:solidFill>
              </a:rPr>
              <a:t>th</a:t>
            </a:r>
            <a:r>
              <a:rPr lang="en-US" sz="4400" b="1">
                <a:solidFill>
                  <a:schemeClr val="bg1"/>
                </a:solidFill>
              </a:rPr>
              <a:t> Legislature</a:t>
            </a:r>
          </a:p>
        </p:txBody>
      </p:sp>
      <p:graphicFrame>
        <p:nvGraphicFramePr>
          <p:cNvPr id="5" name="Subtitle 2"/>
          <p:cNvGraphicFramePr/>
          <p:nvPr>
            <p:extLst>
              <p:ext uri="{D42A27DB-BD31-4B8C-83A1-F6EECF244321}">
                <p14:modId xmlns:p14="http://schemas.microsoft.com/office/powerpoint/2010/main" val="304976843"/>
              </p:ext>
            </p:extLst>
          </p:nvPr>
        </p:nvGraphicFramePr>
        <p:xfrm>
          <a:off x="847203" y="1139556"/>
          <a:ext cx="7458859" cy="27889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4107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Clean-up Legislation from the 84th</a:t>
            </a:r>
          </a:p>
        </p:txBody>
      </p:sp>
      <p:sp>
        <p:nvSpPr>
          <p:cNvPr id="3" name="Content Placeholder 2"/>
          <p:cNvSpPr>
            <a:spLocks noGrp="1"/>
          </p:cNvSpPr>
          <p:nvPr>
            <p:ph idx="1"/>
          </p:nvPr>
        </p:nvSpPr>
        <p:spPr>
          <a:xfrm>
            <a:off x="806824" y="2490135"/>
            <a:ext cx="7530352" cy="3444997"/>
          </a:xfrm>
        </p:spPr>
        <p:txBody>
          <a:bodyPr>
            <a:normAutofit/>
          </a:bodyPr>
          <a:lstStyle/>
          <a:p>
            <a:pPr lvl="1">
              <a:lnSpc>
                <a:spcPct val="120000"/>
              </a:lnSpc>
              <a:spcBef>
                <a:spcPts val="0"/>
              </a:spcBef>
              <a:spcAft>
                <a:spcPts val="0"/>
              </a:spcAft>
            </a:pPr>
            <a:r>
              <a:rPr lang="en-US" dirty="0">
                <a:solidFill>
                  <a:srgbClr val="002060"/>
                </a:solidFill>
              </a:rPr>
              <a:t>Graduation Review Process/SB 463 (Seliger): Passed </a:t>
            </a:r>
          </a:p>
          <a:p>
            <a:pPr lvl="2">
              <a:lnSpc>
                <a:spcPct val="120000"/>
              </a:lnSpc>
              <a:spcBef>
                <a:spcPts val="0"/>
              </a:spcBef>
              <a:spcAft>
                <a:spcPts val="0"/>
              </a:spcAft>
            </a:pPr>
            <a:r>
              <a:rPr lang="en-US" dirty="0">
                <a:solidFill>
                  <a:srgbClr val="002060"/>
                </a:solidFill>
              </a:rPr>
              <a:t>IGCs extended for two years</a:t>
            </a:r>
          </a:p>
          <a:p>
            <a:pPr lvl="2">
              <a:lnSpc>
                <a:spcPct val="120000"/>
              </a:lnSpc>
              <a:spcBef>
                <a:spcPts val="0"/>
              </a:spcBef>
              <a:spcAft>
                <a:spcPts val="0"/>
              </a:spcAft>
            </a:pPr>
            <a:r>
              <a:rPr lang="en-US" dirty="0">
                <a:solidFill>
                  <a:srgbClr val="002060"/>
                </a:solidFill>
              </a:rPr>
              <a:t>Creates a graduation path for students subject to former assessment programs</a:t>
            </a:r>
          </a:p>
          <a:p>
            <a:pPr lvl="1">
              <a:lnSpc>
                <a:spcPct val="150000"/>
              </a:lnSpc>
            </a:pPr>
            <a:r>
              <a:rPr lang="en-US" dirty="0">
                <a:solidFill>
                  <a:srgbClr val="002060"/>
                </a:solidFill>
              </a:rPr>
              <a:t>Minutes of Instruction/HB 2442 (Ken King): Passed</a:t>
            </a:r>
          </a:p>
          <a:p>
            <a:pPr lvl="1">
              <a:lnSpc>
                <a:spcPct val="150000"/>
              </a:lnSpc>
            </a:pPr>
            <a:r>
              <a:rPr lang="en-US" dirty="0">
                <a:solidFill>
                  <a:srgbClr val="002060"/>
                </a:solidFill>
              </a:rPr>
              <a:t>Special Ed Classroom Cameras/SB 1398 (Lucio): Passed</a:t>
            </a:r>
          </a:p>
          <a:p>
            <a:pPr lvl="1">
              <a:lnSpc>
                <a:spcPct val="150000"/>
              </a:lnSpc>
            </a:pPr>
            <a:r>
              <a:rPr lang="en-US" dirty="0">
                <a:solidFill>
                  <a:srgbClr val="002060"/>
                </a:solidFill>
              </a:rPr>
              <a:t>Districts of Innovation Modifications/Multiple Efforts: Failed </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10</a:t>
            </a:fld>
            <a:endParaRPr lang="en-US" dirty="0">
              <a:solidFill>
                <a:srgbClr val="002060"/>
              </a:solidFill>
            </a:endParaRPr>
          </a:p>
        </p:txBody>
      </p:sp>
    </p:spTree>
    <p:extLst>
      <p:ext uri="{BB962C8B-B14F-4D97-AF65-F5344CB8AC3E}">
        <p14:creationId xmlns:p14="http://schemas.microsoft.com/office/powerpoint/2010/main" val="397410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solidFill>
                  <a:srgbClr val="002060"/>
                </a:solidFill>
              </a:rPr>
              <a:t>The state accountability system should be a tool that helps local school boards and educators improve student performance.</a:t>
            </a:r>
            <a:endParaRPr lang="en-US" sz="2400" dirty="0">
              <a:solidFill>
                <a:srgbClr val="002060"/>
              </a:solidFill>
            </a:endParaRPr>
          </a:p>
        </p:txBody>
      </p:sp>
      <p:sp>
        <p:nvSpPr>
          <p:cNvPr id="3" name="Text Placeholder 2"/>
          <p:cNvSpPr>
            <a:spLocks noGrp="1"/>
          </p:cNvSpPr>
          <p:nvPr>
            <p:ph type="body" idx="1"/>
          </p:nvPr>
        </p:nvSpPr>
        <p:spPr/>
        <p:txBody>
          <a:bodyPr>
            <a:normAutofit lnSpcReduction="10000"/>
          </a:bodyPr>
          <a:lstStyle/>
          <a:p>
            <a:endParaRPr lang="en-US" sz="2000" dirty="0">
              <a:solidFill>
                <a:srgbClr val="002060"/>
              </a:solidFill>
            </a:endParaRPr>
          </a:p>
          <a:p>
            <a:r>
              <a:rPr lang="en-US" sz="2000" dirty="0">
                <a:solidFill>
                  <a:srgbClr val="002060"/>
                </a:solidFill>
              </a:rPr>
              <a:t>Yet Texas Education Code Chapter 39 offers no statement of purpose for the Public School Accountability System </a:t>
            </a:r>
          </a:p>
        </p:txBody>
      </p:sp>
      <p:sp>
        <p:nvSpPr>
          <p:cNvPr id="4" name="Date Placeholder 3"/>
          <p:cNvSpPr>
            <a:spLocks noGrp="1"/>
          </p:cNvSpPr>
          <p:nvPr>
            <p:ph type="dt" sz="half" idx="10"/>
          </p:nvPr>
        </p:nvSpPr>
        <p:spPr/>
        <p:txBody>
          <a:bodyPr/>
          <a:lstStyle/>
          <a:p>
            <a:r>
              <a:rPr lang="en-US"/>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dirty="0"/>
          </a:p>
        </p:txBody>
      </p:sp>
    </p:spTree>
    <p:extLst>
      <p:ext uri="{BB962C8B-B14F-4D97-AF65-F5344CB8AC3E}">
        <p14:creationId xmlns:p14="http://schemas.microsoft.com/office/powerpoint/2010/main" val="28467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68580"/>
            <a:r>
              <a:rPr lang="en-US" sz="3600" dirty="0">
                <a:solidFill>
                  <a:srgbClr val="002060"/>
                </a:solidFill>
              </a:rPr>
              <a:t>Accountability &amp; Assessment</a:t>
            </a:r>
          </a:p>
        </p:txBody>
      </p:sp>
      <p:sp>
        <p:nvSpPr>
          <p:cNvPr id="3" name="Content Placeholder 2"/>
          <p:cNvSpPr>
            <a:spLocks noGrp="1"/>
          </p:cNvSpPr>
          <p:nvPr>
            <p:ph idx="1"/>
          </p:nvPr>
        </p:nvSpPr>
        <p:spPr>
          <a:xfrm>
            <a:off x="827314" y="2490135"/>
            <a:ext cx="7474857" cy="3444997"/>
          </a:xfrm>
        </p:spPr>
        <p:txBody>
          <a:bodyPr>
            <a:normAutofit/>
          </a:bodyPr>
          <a:lstStyle/>
          <a:p>
            <a:pPr lvl="1">
              <a:lnSpc>
                <a:spcPct val="150000"/>
              </a:lnSpc>
              <a:buFont typeface="Arial" panose="020B0604020202020204" pitchFamily="34" charset="0"/>
              <a:buChar char="•"/>
            </a:pPr>
            <a:r>
              <a:rPr lang="en-US" dirty="0">
                <a:solidFill>
                  <a:srgbClr val="002060"/>
                </a:solidFill>
              </a:rPr>
              <a:t>HB 22: Accountability System Modifications</a:t>
            </a:r>
          </a:p>
          <a:p>
            <a:pPr lvl="1">
              <a:lnSpc>
                <a:spcPct val="150000"/>
              </a:lnSpc>
              <a:buFont typeface="Arial" panose="020B0604020202020204" pitchFamily="34" charset="0"/>
              <a:buChar char="•"/>
            </a:pPr>
            <a:r>
              <a:rPr lang="en-US" dirty="0">
                <a:solidFill>
                  <a:srgbClr val="002060"/>
                </a:solidFill>
              </a:rPr>
              <a:t>SB 463: Individual Graduation Committees</a:t>
            </a:r>
          </a:p>
          <a:p>
            <a:pPr lvl="1">
              <a:lnSpc>
                <a:spcPct val="150000"/>
              </a:lnSpc>
              <a:buFont typeface="Arial" panose="020B0604020202020204" pitchFamily="34" charset="0"/>
              <a:buChar char="•"/>
            </a:pPr>
            <a:r>
              <a:rPr lang="en-US" dirty="0">
                <a:solidFill>
                  <a:srgbClr val="002060"/>
                </a:solidFill>
              </a:rPr>
              <a:t>SB 1005: SAT,  ACT for Diploma Purposes</a:t>
            </a:r>
          </a:p>
          <a:p>
            <a:pPr lvl="1">
              <a:lnSpc>
                <a:spcPct val="150000"/>
              </a:lnSpc>
              <a:buFont typeface="Arial" panose="020B0604020202020204" pitchFamily="34" charset="0"/>
              <a:buChar char="•"/>
            </a:pPr>
            <a:r>
              <a:rPr lang="en-US" dirty="0">
                <a:solidFill>
                  <a:srgbClr val="002060"/>
                </a:solidFill>
              </a:rPr>
              <a:t>SB 2263: Campus Turn-around Plan, etc.</a:t>
            </a:r>
          </a:p>
          <a:p>
            <a:pPr lvl="1">
              <a:lnSpc>
                <a:spcPct val="150000"/>
              </a:lnSpc>
              <a:buFont typeface="Arial" panose="020B0604020202020204" pitchFamily="34" charset="0"/>
              <a:buChar char="•"/>
            </a:pPr>
            <a:r>
              <a:rPr lang="en-US" dirty="0">
                <a:solidFill>
                  <a:srgbClr val="002060"/>
                </a:solidFill>
              </a:rPr>
              <a:t>HB 2130: Study-Impact of State Testing on Spec. Ed Students</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12</a:t>
            </a:fld>
            <a:endParaRPr lang="en-US" dirty="0">
              <a:solidFill>
                <a:srgbClr val="002060"/>
              </a:solidFill>
            </a:endParaRPr>
          </a:p>
        </p:txBody>
      </p:sp>
    </p:spTree>
    <p:extLst>
      <p:ext uri="{BB962C8B-B14F-4D97-AF65-F5344CB8AC3E}">
        <p14:creationId xmlns:p14="http://schemas.microsoft.com/office/powerpoint/2010/main" val="16214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marL="68580"/>
            <a:r>
              <a:rPr lang="en-US" dirty="0">
                <a:solidFill>
                  <a:srgbClr val="002060"/>
                </a:solidFill>
              </a:rPr>
              <a:t>Selected Administration Bills</a:t>
            </a:r>
          </a:p>
        </p:txBody>
      </p:sp>
      <p:sp>
        <p:nvSpPr>
          <p:cNvPr id="3" name="Content Placeholder 2"/>
          <p:cNvSpPr>
            <a:spLocks noGrp="1"/>
          </p:cNvSpPr>
          <p:nvPr>
            <p:ph idx="1"/>
          </p:nvPr>
        </p:nvSpPr>
        <p:spPr>
          <a:xfrm>
            <a:off x="1043492" y="2481942"/>
            <a:ext cx="7447365" cy="3478591"/>
          </a:xfrm>
        </p:spPr>
        <p:txBody>
          <a:bodyPr>
            <a:noAutofit/>
          </a:bodyPr>
          <a:lstStyle/>
          <a:p>
            <a:pPr>
              <a:spcBef>
                <a:spcPts val="0"/>
              </a:spcBef>
              <a:spcAft>
                <a:spcPts val="1200"/>
              </a:spcAft>
            </a:pPr>
            <a:r>
              <a:rPr lang="en-US" sz="2000" dirty="0">
                <a:solidFill>
                  <a:srgbClr val="002060"/>
                </a:solidFill>
              </a:rPr>
              <a:t>SB 1882: District-charter partnerships to encourage collaboration between ISDs and state charter schools</a:t>
            </a:r>
          </a:p>
          <a:p>
            <a:pPr>
              <a:spcAft>
                <a:spcPts val="1200"/>
              </a:spcAft>
            </a:pPr>
            <a:r>
              <a:rPr lang="en-US" sz="2000" dirty="0">
                <a:solidFill>
                  <a:srgbClr val="002060"/>
                </a:solidFill>
              </a:rPr>
              <a:t>HB 2087: Student Privacy</a:t>
            </a:r>
          </a:p>
          <a:p>
            <a:pPr>
              <a:spcAft>
                <a:spcPts val="1200"/>
              </a:spcAft>
            </a:pPr>
            <a:r>
              <a:rPr lang="en-US" sz="2000" dirty="0">
                <a:solidFill>
                  <a:srgbClr val="002060"/>
                </a:solidFill>
              </a:rPr>
              <a:t>SB 160: Prohibition on TEA-imposed caps on the percentage of students who qualify for special-ed services</a:t>
            </a:r>
          </a:p>
          <a:p>
            <a:pPr>
              <a:spcAft>
                <a:spcPts val="1200"/>
              </a:spcAft>
            </a:pPr>
            <a:r>
              <a:rPr lang="en-US" sz="2000" dirty="0">
                <a:solidFill>
                  <a:srgbClr val="002060"/>
                </a:solidFill>
              </a:rPr>
              <a:t>SB 179: David’s Law redefines cyber bullying, requires local policies (including training requirements), and extends the responsibilities beyond the campus and school day</a:t>
            </a:r>
          </a:p>
          <a:p>
            <a:pPr marL="0" indent="0">
              <a:spcAft>
                <a:spcPts val="1200"/>
              </a:spcAft>
              <a:buNone/>
            </a:pPr>
            <a:endParaRPr lang="en-US" sz="2000" dirty="0">
              <a:solidFill>
                <a:srgbClr val="002060"/>
              </a:solidFill>
            </a:endParaRP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13</a:t>
            </a:fld>
            <a:endParaRPr lang="en-US" dirty="0">
              <a:solidFill>
                <a:srgbClr val="002060"/>
              </a:solidFill>
            </a:endParaRPr>
          </a:p>
        </p:txBody>
      </p:sp>
    </p:spTree>
    <p:extLst>
      <p:ext uri="{BB962C8B-B14F-4D97-AF65-F5344CB8AC3E}">
        <p14:creationId xmlns:p14="http://schemas.microsoft.com/office/powerpoint/2010/main" val="42383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Tech Pathways: SB 22</a:t>
            </a:r>
          </a:p>
        </p:txBody>
      </p:sp>
      <p:sp>
        <p:nvSpPr>
          <p:cNvPr id="3" name="Content Placeholder 2"/>
          <p:cNvSpPr>
            <a:spLocks noGrp="1"/>
          </p:cNvSpPr>
          <p:nvPr>
            <p:ph idx="1"/>
          </p:nvPr>
        </p:nvSpPr>
        <p:spPr>
          <a:xfrm>
            <a:off x="1176864" y="2490135"/>
            <a:ext cx="7224857" cy="3444997"/>
          </a:xfrm>
        </p:spPr>
        <p:txBody>
          <a:bodyPr>
            <a:normAutofit fontScale="92500" lnSpcReduction="20000"/>
          </a:bodyPr>
          <a:lstStyle/>
          <a:p>
            <a:pPr marL="0" indent="0">
              <a:buNone/>
            </a:pPr>
            <a:r>
              <a:rPr lang="en-US" dirty="0">
                <a:solidFill>
                  <a:srgbClr val="002060"/>
                </a:solidFill>
              </a:rPr>
              <a:t>Establishes P-TECH Schools</a:t>
            </a:r>
          </a:p>
          <a:p>
            <a:r>
              <a:rPr lang="en-US" dirty="0">
                <a:solidFill>
                  <a:srgbClr val="002060"/>
                </a:solidFill>
              </a:rPr>
              <a:t>No cost to participating students</a:t>
            </a:r>
          </a:p>
          <a:p>
            <a:r>
              <a:rPr lang="en-US" dirty="0">
                <a:solidFill>
                  <a:srgbClr val="002060"/>
                </a:solidFill>
              </a:rPr>
              <a:t>Open enrollment schools for 9</a:t>
            </a:r>
            <a:r>
              <a:rPr lang="en-US" baseline="30000" dirty="0">
                <a:solidFill>
                  <a:srgbClr val="002060"/>
                </a:solidFill>
              </a:rPr>
              <a:t>th</a:t>
            </a:r>
            <a:r>
              <a:rPr lang="en-US" dirty="0">
                <a:solidFill>
                  <a:srgbClr val="002060"/>
                </a:solidFill>
              </a:rPr>
              <a:t>-12</a:t>
            </a:r>
            <a:r>
              <a:rPr lang="en-US" baseline="30000" dirty="0">
                <a:solidFill>
                  <a:srgbClr val="002060"/>
                </a:solidFill>
              </a:rPr>
              <a:t>th</a:t>
            </a:r>
            <a:r>
              <a:rPr lang="en-US" dirty="0">
                <a:solidFill>
                  <a:srgbClr val="002060"/>
                </a:solidFill>
              </a:rPr>
              <a:t> graders to take higher ed courses as they complete high school reqs</a:t>
            </a:r>
          </a:p>
          <a:p>
            <a:r>
              <a:rPr lang="en-US" dirty="0">
                <a:solidFill>
                  <a:srgbClr val="002060"/>
                </a:solidFill>
              </a:rPr>
              <a:t>Students not counted as dropouts until 6</a:t>
            </a:r>
            <a:r>
              <a:rPr lang="en-US" baseline="30000" dirty="0">
                <a:solidFill>
                  <a:srgbClr val="002060"/>
                </a:solidFill>
              </a:rPr>
              <a:t>th</a:t>
            </a:r>
            <a:r>
              <a:rPr lang="en-US" dirty="0">
                <a:solidFill>
                  <a:srgbClr val="002060"/>
                </a:solidFill>
              </a:rPr>
              <a:t> year</a:t>
            </a:r>
          </a:p>
          <a:p>
            <a:r>
              <a:rPr lang="en-US" dirty="0">
                <a:solidFill>
                  <a:srgbClr val="002060"/>
                </a:solidFill>
              </a:rPr>
              <a:t>ISDs must have:</a:t>
            </a:r>
          </a:p>
          <a:p>
            <a:pPr lvl="1"/>
            <a:r>
              <a:rPr lang="en-US" dirty="0">
                <a:solidFill>
                  <a:srgbClr val="002060"/>
                </a:solidFill>
              </a:rPr>
              <a:t>Articulation agreements with IHEs and MOUs w/business and industry partners</a:t>
            </a:r>
          </a:p>
          <a:p>
            <a:pPr lvl="1"/>
            <a:r>
              <a:rPr lang="en-US" dirty="0">
                <a:solidFill>
                  <a:srgbClr val="002060"/>
                </a:solidFill>
              </a:rPr>
              <a:t>Insurance coverage; immunity is extended to students</a:t>
            </a:r>
          </a:p>
          <a:p>
            <a:pPr marL="914400" lvl="2" indent="0">
              <a:buNone/>
            </a:pPr>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14</a:t>
            </a:fld>
            <a:endParaRPr lang="en-US" dirty="0">
              <a:solidFill>
                <a:srgbClr val="002060"/>
              </a:solidFill>
            </a:endParaRPr>
          </a:p>
        </p:txBody>
      </p:sp>
    </p:spTree>
    <p:extLst>
      <p:ext uri="{BB962C8B-B14F-4D97-AF65-F5344CB8AC3E}">
        <p14:creationId xmlns:p14="http://schemas.microsoft.com/office/powerpoint/2010/main" val="168509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07" y="915337"/>
            <a:ext cx="7003228" cy="1303867"/>
          </a:xfrm>
        </p:spPr>
        <p:txBody>
          <a:bodyPr>
            <a:normAutofit fontScale="90000"/>
          </a:bodyPr>
          <a:lstStyle/>
          <a:p>
            <a:r>
              <a:rPr lang="en-US" dirty="0">
                <a:solidFill>
                  <a:srgbClr val="002060"/>
                </a:solidFill>
              </a:rPr>
              <a:t>Academics &amp; Instructional Materials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002060"/>
                </a:solidFill>
              </a:rPr>
              <a:t>TEC Chapter 31 &amp; the IMA</a:t>
            </a:r>
          </a:p>
          <a:p>
            <a:r>
              <a:rPr lang="en-US" dirty="0">
                <a:solidFill>
                  <a:srgbClr val="002060"/>
                </a:solidFill>
              </a:rPr>
              <a:t>Open Education Resources: $20M (+$10M)</a:t>
            </a:r>
          </a:p>
          <a:p>
            <a:r>
              <a:rPr lang="en-US" dirty="0">
                <a:solidFill>
                  <a:srgbClr val="002060"/>
                </a:solidFill>
              </a:rPr>
              <a:t>Technology Lending Grant: $25M</a:t>
            </a:r>
          </a:p>
          <a:p>
            <a:r>
              <a:rPr lang="en-US" dirty="0">
                <a:solidFill>
                  <a:srgbClr val="002060"/>
                </a:solidFill>
              </a:rPr>
              <a:t>Web Portal &amp; Materials Review: $3M-$5M ‘Suitability’ Authority for SBOE</a:t>
            </a:r>
          </a:p>
          <a:p>
            <a:r>
              <a:rPr lang="en-US" strike="sngStrike" dirty="0">
                <a:solidFill>
                  <a:srgbClr val="002060"/>
                </a:solidFill>
              </a:rPr>
              <a:t>Peer reviewed tech plan</a:t>
            </a:r>
          </a:p>
          <a:p>
            <a:pPr marL="0" indent="0">
              <a:buNone/>
            </a:pPr>
            <a:r>
              <a:rPr lang="en-US" dirty="0">
                <a:solidFill>
                  <a:srgbClr val="002060"/>
                </a:solidFill>
              </a:rPr>
              <a:t>(New)Funding-$1.09B (SBOE-$1.24B)</a:t>
            </a:r>
          </a:p>
          <a:p>
            <a:pPr marL="0" indent="0">
              <a:buNone/>
            </a:pPr>
            <a:r>
              <a:rPr lang="en-US" dirty="0">
                <a:solidFill>
                  <a:srgbClr val="002060"/>
                </a:solidFill>
              </a:rPr>
              <a:t>IMF Reduction: First occurrence since established in 2011</a:t>
            </a:r>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15</a:t>
            </a:fld>
            <a:endParaRPr lang="en-US" dirty="0">
              <a:solidFill>
                <a:srgbClr val="002060"/>
              </a:solidFill>
            </a:endParaRPr>
          </a:p>
        </p:txBody>
      </p:sp>
    </p:spTree>
    <p:extLst>
      <p:ext uri="{BB962C8B-B14F-4D97-AF65-F5344CB8AC3E}">
        <p14:creationId xmlns:p14="http://schemas.microsoft.com/office/powerpoint/2010/main" val="334817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SB 7: Professional Ethics</a:t>
            </a:r>
          </a:p>
        </p:txBody>
      </p:sp>
      <p:sp>
        <p:nvSpPr>
          <p:cNvPr id="3" name="Content Placeholder 2"/>
          <p:cNvSpPr>
            <a:spLocks noGrp="1"/>
          </p:cNvSpPr>
          <p:nvPr>
            <p:ph idx="1"/>
          </p:nvPr>
        </p:nvSpPr>
        <p:spPr>
          <a:xfrm>
            <a:off x="1176865" y="2490135"/>
            <a:ext cx="7138796" cy="3444997"/>
          </a:xfrm>
        </p:spPr>
        <p:txBody>
          <a:bodyPr>
            <a:normAutofit fontScale="85000" lnSpcReduction="10000"/>
          </a:bodyPr>
          <a:lstStyle/>
          <a:p>
            <a:pPr marL="0" indent="0">
              <a:buNone/>
            </a:pPr>
            <a:r>
              <a:rPr lang="en-US" dirty="0">
                <a:solidFill>
                  <a:srgbClr val="002060"/>
                </a:solidFill>
              </a:rPr>
              <a:t>The comprehensive bill on educator behavior:</a:t>
            </a:r>
          </a:p>
          <a:p>
            <a:r>
              <a:rPr lang="en-US" dirty="0">
                <a:solidFill>
                  <a:srgbClr val="002060"/>
                </a:solidFill>
              </a:rPr>
              <a:t>Makes failure to notify an offense.</a:t>
            </a:r>
          </a:p>
          <a:p>
            <a:r>
              <a:rPr lang="en-US" dirty="0">
                <a:solidFill>
                  <a:srgbClr val="002060"/>
                </a:solidFill>
              </a:rPr>
              <a:t>Requires applicants to disclose prior actions regarding inappropriate relations with a minor.</a:t>
            </a:r>
          </a:p>
          <a:p>
            <a:r>
              <a:rPr lang="en-US" dirty="0">
                <a:solidFill>
                  <a:srgbClr val="002060"/>
                </a:solidFill>
              </a:rPr>
              <a:t>Administrator certification may be revoked for knowingly hiring a candidate with a history of adjudication or a conviction.</a:t>
            </a:r>
          </a:p>
          <a:p>
            <a:r>
              <a:rPr lang="en-US" dirty="0">
                <a:solidFill>
                  <a:srgbClr val="002060"/>
                </a:solidFill>
              </a:rPr>
              <a:t>Certification may be revoked for assisting with a job.</a:t>
            </a:r>
          </a:p>
          <a:p>
            <a:r>
              <a:rPr lang="en-US" dirty="0">
                <a:solidFill>
                  <a:srgbClr val="002060"/>
                </a:solidFill>
              </a:rPr>
              <a:t>An educator convicted of sexual misconduct is ineligible to receive a retirement annuity.</a:t>
            </a:r>
          </a:p>
          <a:p>
            <a:endParaRPr lang="en-US" dirty="0">
              <a:solidFill>
                <a:srgbClr val="002060"/>
              </a:solidFill>
            </a:endParaRP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16</a:t>
            </a:fld>
            <a:endParaRPr lang="en-US" dirty="0">
              <a:solidFill>
                <a:srgbClr val="002060"/>
              </a:solidFill>
            </a:endParaRPr>
          </a:p>
        </p:txBody>
      </p:sp>
    </p:spTree>
    <p:extLst>
      <p:ext uri="{BB962C8B-B14F-4D97-AF65-F5344CB8AC3E}">
        <p14:creationId xmlns:p14="http://schemas.microsoft.com/office/powerpoint/2010/main" val="156736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SB 7: Professional Ethics</a:t>
            </a:r>
            <a:endParaRPr lang="en-US" dirty="0"/>
          </a:p>
        </p:txBody>
      </p:sp>
      <p:sp>
        <p:nvSpPr>
          <p:cNvPr id="3" name="Content Placeholder 2"/>
          <p:cNvSpPr>
            <a:spLocks noGrp="1"/>
          </p:cNvSpPr>
          <p:nvPr>
            <p:ph idx="1"/>
          </p:nvPr>
        </p:nvSpPr>
        <p:spPr>
          <a:xfrm>
            <a:off x="1176864" y="2490135"/>
            <a:ext cx="7440011" cy="3444997"/>
          </a:xfrm>
        </p:spPr>
        <p:txBody>
          <a:bodyPr>
            <a:normAutofit fontScale="92500" lnSpcReduction="20000"/>
          </a:bodyPr>
          <a:lstStyle/>
          <a:p>
            <a:r>
              <a:rPr lang="en-US" dirty="0">
                <a:solidFill>
                  <a:srgbClr val="002060"/>
                </a:solidFill>
              </a:rPr>
              <a:t>Implications for Curriculum Leaders</a:t>
            </a:r>
          </a:p>
          <a:p>
            <a:pPr lvl="1"/>
            <a:r>
              <a:rPr lang="en-US" dirty="0">
                <a:solidFill>
                  <a:srgbClr val="002060"/>
                </a:solidFill>
              </a:rPr>
              <a:t>Social Media Policies</a:t>
            </a:r>
          </a:p>
          <a:p>
            <a:pPr lvl="1"/>
            <a:r>
              <a:rPr lang="en-US" dirty="0">
                <a:solidFill>
                  <a:srgbClr val="002060"/>
                </a:solidFill>
              </a:rPr>
              <a:t>Training for New and Veteran Teachers, Principals</a:t>
            </a:r>
          </a:p>
          <a:p>
            <a:pPr lvl="1"/>
            <a:r>
              <a:rPr lang="en-US" dirty="0">
                <a:solidFill>
                  <a:srgbClr val="002060"/>
                </a:solidFill>
              </a:rPr>
              <a:t>Educator Off Campus Behavior Policies</a:t>
            </a:r>
          </a:p>
          <a:p>
            <a:pPr lvl="0">
              <a:buClr>
                <a:srgbClr val="AB946B"/>
              </a:buClr>
            </a:pPr>
            <a:r>
              <a:rPr lang="en-US" dirty="0">
                <a:solidFill>
                  <a:srgbClr val="002060"/>
                </a:solidFill>
              </a:rPr>
              <a:t>Resources</a:t>
            </a:r>
          </a:p>
          <a:p>
            <a:pPr lvl="1">
              <a:buClr>
                <a:srgbClr val="AB946B"/>
              </a:buClr>
            </a:pPr>
            <a:r>
              <a:rPr lang="en-US" dirty="0">
                <a:solidFill>
                  <a:srgbClr val="002060"/>
                </a:solidFill>
              </a:rPr>
              <a:t>Professional Ethics for Educators/TASA Webinar-Sept. 12 9:30 am</a:t>
            </a:r>
          </a:p>
          <a:p>
            <a:pPr lvl="1">
              <a:buClr>
                <a:srgbClr val="AB946B"/>
              </a:buClr>
            </a:pPr>
            <a:r>
              <a:rPr lang="en-US" i="1" dirty="0">
                <a:solidFill>
                  <a:srgbClr val="002060"/>
                </a:solidFill>
              </a:rPr>
              <a:t>ProEthica</a:t>
            </a:r>
            <a:r>
              <a:rPr lang="en-US" dirty="0"/>
              <a:t> </a:t>
            </a:r>
            <a:r>
              <a:rPr lang="en-US" dirty="0">
                <a:hlinkClick r:id="rId2"/>
              </a:rPr>
              <a:t>https://www.ets.org/proethica</a:t>
            </a:r>
            <a:r>
              <a:rPr lang="en-US" dirty="0"/>
              <a:t> </a:t>
            </a:r>
            <a:endParaRPr lang="en-US" dirty="0">
              <a:solidFill>
                <a:srgbClr val="002060"/>
              </a:solidFill>
            </a:endParaRPr>
          </a:p>
          <a:p>
            <a:pPr lvl="1"/>
            <a:r>
              <a:rPr lang="en-US" dirty="0">
                <a:solidFill>
                  <a:srgbClr val="002060"/>
                </a:solidFill>
              </a:rPr>
              <a:t>David Thompson, UTSA </a:t>
            </a:r>
            <a:r>
              <a:rPr lang="en-US" dirty="0">
                <a:hlinkClick r:id="rId3"/>
              </a:rPr>
              <a:t>http://education.utsa.edu/faculty/profile/david.thompson@utsa.edu</a:t>
            </a:r>
            <a:r>
              <a:rPr lang="en-US" dirty="0"/>
              <a:t> </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17</a:t>
            </a:fld>
            <a:endParaRPr lang="en-US" dirty="0">
              <a:solidFill>
                <a:srgbClr val="002060"/>
              </a:solidFill>
            </a:endParaRPr>
          </a:p>
        </p:txBody>
      </p:sp>
    </p:spTree>
    <p:extLst>
      <p:ext uri="{BB962C8B-B14F-4D97-AF65-F5344CB8AC3E}">
        <p14:creationId xmlns:p14="http://schemas.microsoft.com/office/powerpoint/2010/main" val="46163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Questions?</a:t>
            </a:r>
          </a:p>
        </p:txBody>
      </p:sp>
      <p:sp>
        <p:nvSpPr>
          <p:cNvPr id="3" name="Text Placeholder 2"/>
          <p:cNvSpPr>
            <a:spLocks noGrp="1"/>
          </p:cNvSpPr>
          <p:nvPr>
            <p:ph type="body" idx="1"/>
          </p:nvPr>
        </p:nvSpPr>
        <p:spPr/>
        <p:txBody>
          <a:bodyPr/>
          <a:lstStyle/>
          <a:p>
            <a:r>
              <a:rPr lang="en-US" dirty="0">
                <a:solidFill>
                  <a:srgbClr val="002060"/>
                </a:solidFill>
              </a:rPr>
              <a:t>So many bills, so little time…</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18</a:t>
            </a:fld>
            <a:endParaRPr lang="en-US" dirty="0">
              <a:solidFill>
                <a:srgbClr val="002060"/>
              </a:solidFill>
            </a:endParaRPr>
          </a:p>
        </p:txBody>
      </p:sp>
    </p:spTree>
    <p:extLst>
      <p:ext uri="{BB962C8B-B14F-4D97-AF65-F5344CB8AC3E}">
        <p14:creationId xmlns:p14="http://schemas.microsoft.com/office/powerpoint/2010/main" val="179207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629" y="1451428"/>
            <a:ext cx="6392091" cy="2046515"/>
          </a:xfrm>
        </p:spPr>
        <p:txBody>
          <a:bodyPr anchor="ctr">
            <a:normAutofit fontScale="90000"/>
          </a:bodyPr>
          <a:lstStyle/>
          <a:p>
            <a:br>
              <a:rPr lang="en-US" sz="6000" dirty="0">
                <a:solidFill>
                  <a:schemeClr val="tx2">
                    <a:lumMod val="75000"/>
                  </a:schemeClr>
                </a:solidFill>
              </a:rPr>
            </a:br>
            <a:br>
              <a:rPr lang="en-US" sz="6000" dirty="0">
                <a:solidFill>
                  <a:schemeClr val="tx2">
                    <a:lumMod val="75000"/>
                  </a:schemeClr>
                </a:solidFill>
              </a:rPr>
            </a:br>
            <a:endParaRPr lang="en-US" sz="2400" dirty="0">
              <a:solidFill>
                <a:schemeClr val="tx2">
                  <a:lumMod val="75000"/>
                </a:schemeClr>
              </a:solidFill>
            </a:endParaRPr>
          </a:p>
        </p:txBody>
      </p:sp>
      <p:sp>
        <p:nvSpPr>
          <p:cNvPr id="4" name="TextBox 3"/>
          <p:cNvSpPr txBox="1"/>
          <p:nvPr/>
        </p:nvSpPr>
        <p:spPr>
          <a:xfrm>
            <a:off x="2104571" y="2474685"/>
            <a:ext cx="5094515" cy="2215991"/>
          </a:xfrm>
          <a:prstGeom prst="rect">
            <a:avLst/>
          </a:prstGeom>
          <a:noFill/>
        </p:spPr>
        <p:txBody>
          <a:bodyPr wrap="square" rtlCol="0">
            <a:spAutoFit/>
          </a:bodyPr>
          <a:lstStyle/>
          <a:p>
            <a:pPr marL="68580" indent="0" algn="ctr">
              <a:buNone/>
            </a:pPr>
            <a:r>
              <a:rPr lang="en-US" sz="2400" b="1" dirty="0">
                <a:solidFill>
                  <a:srgbClr val="002060"/>
                </a:solidFill>
              </a:rPr>
              <a:t>David D. Anderson</a:t>
            </a:r>
          </a:p>
          <a:p>
            <a:pPr marL="68580" indent="0" algn="ctr">
              <a:buNone/>
            </a:pPr>
            <a:r>
              <a:rPr lang="en-US" sz="2400" b="1" dirty="0">
                <a:solidFill>
                  <a:srgbClr val="002060"/>
                </a:solidFill>
              </a:rPr>
              <a:t>HillCo Partners</a:t>
            </a:r>
          </a:p>
          <a:p>
            <a:pPr marL="68580" indent="0" algn="ctr">
              <a:buNone/>
            </a:pPr>
            <a:endParaRPr lang="en-US" b="1" dirty="0">
              <a:solidFill>
                <a:schemeClr val="tx2">
                  <a:lumMod val="75000"/>
                </a:schemeClr>
              </a:solidFill>
            </a:endParaRPr>
          </a:p>
          <a:p>
            <a:pPr marL="68580" indent="0" algn="ctr">
              <a:buNone/>
            </a:pPr>
            <a:endParaRPr lang="en-US" b="1" dirty="0">
              <a:solidFill>
                <a:schemeClr val="tx2">
                  <a:lumMod val="75000"/>
                </a:schemeClr>
              </a:solidFill>
            </a:endParaRPr>
          </a:p>
          <a:p>
            <a:pPr marL="68580" indent="0" algn="ctr">
              <a:buNone/>
            </a:pPr>
            <a:r>
              <a:rPr lang="en-US" b="1" dirty="0">
                <a:solidFill>
                  <a:srgbClr val="002060"/>
                </a:solidFill>
              </a:rPr>
              <a:t>512.480.8962</a:t>
            </a:r>
          </a:p>
          <a:p>
            <a:pPr marL="68580" indent="0" algn="ctr">
              <a:buNone/>
            </a:pPr>
            <a:r>
              <a:rPr lang="en-US" b="1" dirty="0">
                <a:solidFill>
                  <a:schemeClr val="accent6">
                    <a:lumMod val="75000"/>
                  </a:schemeClr>
                </a:solidFill>
                <a:hlinkClick r:id="rId3"/>
              </a:rPr>
              <a:t>danderson@hillcopartners.com</a:t>
            </a:r>
            <a:r>
              <a:rPr lang="en-US" b="1" dirty="0">
                <a:solidFill>
                  <a:schemeClr val="accent6">
                    <a:lumMod val="75000"/>
                  </a:schemeClr>
                </a:solidFill>
              </a:rPr>
              <a:t>  </a:t>
            </a:r>
            <a:endParaRPr lang="en-US" dirty="0">
              <a:solidFill>
                <a:schemeClr val="accent6">
                  <a:lumMod val="75000"/>
                </a:schemeClr>
              </a:solidFill>
            </a:endParaRPr>
          </a:p>
          <a:p>
            <a:endParaRPr lang="en-US" dirty="0"/>
          </a:p>
        </p:txBody>
      </p:sp>
    </p:spTree>
    <p:extLst>
      <p:ext uri="{BB962C8B-B14F-4D97-AF65-F5344CB8AC3E}">
        <p14:creationId xmlns:p14="http://schemas.microsoft.com/office/powerpoint/2010/main" val="169074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The Important Topics</a:t>
            </a:r>
          </a:p>
        </p:txBody>
      </p:sp>
      <p:sp>
        <p:nvSpPr>
          <p:cNvPr id="3" name="Text Placeholder 2"/>
          <p:cNvSpPr>
            <a:spLocks noGrp="1"/>
          </p:cNvSpPr>
          <p:nvPr>
            <p:ph type="body" idx="1"/>
          </p:nvPr>
        </p:nvSpPr>
        <p:spPr/>
        <p:txBody>
          <a:bodyPr/>
          <a:lstStyle/>
          <a:p>
            <a:r>
              <a:rPr lang="en-US" dirty="0">
                <a:solidFill>
                  <a:srgbClr val="002060"/>
                </a:solidFill>
              </a:rPr>
              <a:t>The 49th Annual PDK Poll of the Public's Attitudes Toward the Public Schools</a:t>
            </a:r>
          </a:p>
        </p:txBody>
      </p:sp>
      <p:sp>
        <p:nvSpPr>
          <p:cNvPr id="4" name="Date Placeholder 3"/>
          <p:cNvSpPr>
            <a:spLocks noGrp="1"/>
          </p:cNvSpPr>
          <p:nvPr>
            <p:ph type="dt" sz="half" idx="10"/>
          </p:nvPr>
        </p:nvSpPr>
        <p:spPr/>
        <p:txBody>
          <a:bodyPr/>
          <a:lstStyle/>
          <a:p>
            <a:r>
              <a:rPr lang="en-US"/>
              <a:t>Sept. 28, 2017</a:t>
            </a:r>
            <a:endParaRPr lang="en-US" dirty="0"/>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a:t>
            </a:fld>
            <a:endParaRPr lang="en-US" dirty="0"/>
          </a:p>
        </p:txBody>
      </p:sp>
    </p:spTree>
    <p:extLst>
      <p:ext uri="{BB962C8B-B14F-4D97-AF65-F5344CB8AC3E}">
        <p14:creationId xmlns:p14="http://schemas.microsoft.com/office/powerpoint/2010/main" val="281990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Bonus Section</a:t>
            </a:r>
          </a:p>
        </p:txBody>
      </p:sp>
      <p:sp>
        <p:nvSpPr>
          <p:cNvPr id="3" name="Date Placeholder 2"/>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4" name="Footer Placeholder 3"/>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srgbClr val="002060"/>
                </a:solidFill>
              </a:rPr>
              <a:pPr/>
              <a:t>20</a:t>
            </a:fld>
            <a:endParaRPr lang="en-US" dirty="0">
              <a:solidFill>
                <a:srgbClr val="002060"/>
              </a:solidFill>
            </a:endParaRPr>
          </a:p>
        </p:txBody>
      </p:sp>
    </p:spTree>
    <p:extLst>
      <p:ext uri="{BB962C8B-B14F-4D97-AF65-F5344CB8AC3E}">
        <p14:creationId xmlns:p14="http://schemas.microsoft.com/office/powerpoint/2010/main" val="402661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rgbClr val="002060"/>
                </a:solidFill>
              </a:rPr>
              <a:t>How I Spent My Summer Vacation</a:t>
            </a:r>
          </a:p>
        </p:txBody>
      </p:sp>
      <p:sp>
        <p:nvSpPr>
          <p:cNvPr id="3" name="Text Placeholder 2"/>
          <p:cNvSpPr>
            <a:spLocks noGrp="1"/>
          </p:cNvSpPr>
          <p:nvPr>
            <p:ph type="body" idx="1"/>
          </p:nvPr>
        </p:nvSpPr>
        <p:spPr>
          <a:xfrm>
            <a:off x="1278465" y="3734859"/>
            <a:ext cx="6595534" cy="2225674"/>
          </a:xfrm>
        </p:spPr>
        <p:txBody>
          <a:bodyPr/>
          <a:lstStyle/>
          <a:p>
            <a:r>
              <a:rPr lang="en-US" sz="3600" b="1" dirty="0">
                <a:solidFill>
                  <a:srgbClr val="FF9900"/>
                </a:solidFill>
              </a:rPr>
              <a:t>Pondering Sunsets</a:t>
            </a:r>
          </a:p>
          <a:p>
            <a:r>
              <a:rPr lang="en-US" dirty="0">
                <a:solidFill>
                  <a:srgbClr val="002060"/>
                </a:solidFill>
              </a:rPr>
              <a:t>or</a:t>
            </a:r>
          </a:p>
          <a:p>
            <a:r>
              <a:rPr lang="en-US" b="1" dirty="0">
                <a:solidFill>
                  <a:srgbClr val="002060"/>
                </a:solidFill>
              </a:rPr>
              <a:t>30 Days, Twenty Things to Do</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21</a:t>
            </a:fld>
            <a:endParaRPr lang="en-US" dirty="0">
              <a:solidFill>
                <a:srgbClr val="002060"/>
              </a:solidFill>
            </a:endParaRPr>
          </a:p>
        </p:txBody>
      </p:sp>
    </p:spTree>
    <p:extLst>
      <p:ext uri="{BB962C8B-B14F-4D97-AF65-F5344CB8AC3E}">
        <p14:creationId xmlns:p14="http://schemas.microsoft.com/office/powerpoint/2010/main" val="2768050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Sunset and Sine Die or</a:t>
            </a:r>
            <a:br>
              <a:rPr lang="en-US" b="1" dirty="0">
                <a:solidFill>
                  <a:srgbClr val="002060"/>
                </a:solidFill>
              </a:rPr>
            </a:br>
            <a:r>
              <a:rPr lang="en-US" b="1" dirty="0">
                <a:solidFill>
                  <a:srgbClr val="002060"/>
                </a:solidFill>
              </a:rPr>
              <a:t>Go Twenty for Twenty?</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779" y="2344365"/>
            <a:ext cx="6681822" cy="3521413"/>
          </a:xfrm>
        </p:spPr>
      </p:pic>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22</a:t>
            </a:fld>
            <a:endParaRPr lang="en-US" dirty="0">
              <a:solidFill>
                <a:srgbClr val="002060"/>
              </a:solidFill>
            </a:endParaRPr>
          </a:p>
        </p:txBody>
      </p:sp>
    </p:spTree>
    <p:extLst>
      <p:ext uri="{BB962C8B-B14F-4D97-AF65-F5344CB8AC3E}">
        <p14:creationId xmlns:p14="http://schemas.microsoft.com/office/powerpoint/2010/main" val="234750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002060"/>
                </a:solidFill>
              </a:rPr>
              <a:t>July 18 Special Session</a:t>
            </a:r>
            <a:br>
              <a:rPr lang="en-US" dirty="0">
                <a:solidFill>
                  <a:srgbClr val="002060"/>
                </a:solidFill>
              </a:rPr>
            </a:br>
            <a:r>
              <a:rPr lang="en-US" sz="3200" dirty="0">
                <a:solidFill>
                  <a:srgbClr val="002060"/>
                </a:solidFill>
              </a:rPr>
              <a:t>A Brief Reflection</a:t>
            </a:r>
          </a:p>
        </p:txBody>
      </p:sp>
      <p:sp>
        <p:nvSpPr>
          <p:cNvPr id="3" name="Text Placeholder 2"/>
          <p:cNvSpPr>
            <a:spLocks noGrp="1"/>
          </p:cNvSpPr>
          <p:nvPr>
            <p:ph type="body" idx="1"/>
          </p:nvPr>
        </p:nvSpPr>
        <p:spPr>
          <a:xfrm>
            <a:off x="1278465" y="3734859"/>
            <a:ext cx="6595534" cy="2041827"/>
          </a:xfrm>
        </p:spPr>
        <p:txBody>
          <a:bodyPr>
            <a:normAutofit fontScale="70000" lnSpcReduction="20000"/>
          </a:bodyPr>
          <a:lstStyle/>
          <a:p>
            <a:pPr algn="just"/>
            <a:r>
              <a:rPr lang="en-US" dirty="0">
                <a:solidFill>
                  <a:srgbClr val="002060"/>
                </a:solidFill>
              </a:rPr>
              <a:t>“The day that sunset legislation passes out of the Senate, all of these other items will be added to the special session. Legislators have six weeks to prepare for the special session and then another 30 days to pass these proposals. If they fail, it’s not for lack of time, it would be because of a lack of will. I expect legislators to return with a calm demeanor and with a firm commitment to make Texas even better</a:t>
            </a:r>
            <a:r>
              <a:rPr lang="en-US" i="1" dirty="0">
                <a:solidFill>
                  <a:srgbClr val="002060"/>
                </a:solidFill>
              </a:rPr>
              <a:t>.”</a:t>
            </a:r>
            <a:r>
              <a:rPr lang="en-US" dirty="0">
                <a:solidFill>
                  <a:srgbClr val="002060"/>
                </a:solidFill>
              </a:rPr>
              <a:t>  		</a:t>
            </a:r>
          </a:p>
          <a:p>
            <a:pPr algn="r"/>
            <a:r>
              <a:rPr lang="en-US" dirty="0">
                <a:solidFill>
                  <a:srgbClr val="002060"/>
                </a:solidFill>
              </a:rPr>
              <a:t>									Governor Greg Abbott</a:t>
            </a:r>
            <a:endParaRPr lang="en-US" sz="2400" dirty="0">
              <a:solidFill>
                <a:srgbClr val="002060"/>
              </a:solidFill>
            </a:endParaRP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23</a:t>
            </a:fld>
            <a:endParaRPr lang="en-US" dirty="0">
              <a:solidFill>
                <a:srgbClr val="002060"/>
              </a:solidFill>
            </a:endParaRPr>
          </a:p>
        </p:txBody>
      </p:sp>
    </p:spTree>
    <p:extLst>
      <p:ext uri="{BB962C8B-B14F-4D97-AF65-F5344CB8AC3E}">
        <p14:creationId xmlns:p14="http://schemas.microsoft.com/office/powerpoint/2010/main" val="42201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par>
                          <p:cTn id="8" fill="hold">
                            <p:stCondLst>
                              <p:cond delay="51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027664"/>
            <a:ext cx="7402749" cy="1143000"/>
          </a:xfrm>
        </p:spPr>
        <p:txBody>
          <a:bodyPr anchor="ctr">
            <a:noAutofit/>
          </a:bodyPr>
          <a:lstStyle/>
          <a:p>
            <a:pPr algn="ctr"/>
            <a:r>
              <a:rPr lang="en-US" sz="3600" dirty="0">
                <a:solidFill>
                  <a:srgbClr val="002060"/>
                </a:solidFill>
              </a:rPr>
              <a:t>Special Session-Education Issues </a:t>
            </a:r>
          </a:p>
        </p:txBody>
      </p:sp>
      <p:sp>
        <p:nvSpPr>
          <p:cNvPr id="3" name="Content Placeholder 2"/>
          <p:cNvSpPr>
            <a:spLocks noGrp="1"/>
          </p:cNvSpPr>
          <p:nvPr>
            <p:ph idx="1"/>
          </p:nvPr>
        </p:nvSpPr>
        <p:spPr>
          <a:xfrm>
            <a:off x="1043491" y="2354094"/>
            <a:ext cx="7400117" cy="3764604"/>
          </a:xfrm>
        </p:spPr>
        <p:txBody>
          <a:bodyPr>
            <a:normAutofit fontScale="92500" lnSpcReduction="20000"/>
          </a:bodyPr>
          <a:lstStyle/>
          <a:p>
            <a:pPr lvl="0">
              <a:lnSpc>
                <a:spcPct val="120000"/>
              </a:lnSpc>
              <a:spcBef>
                <a:spcPts val="0"/>
              </a:spcBef>
              <a:spcAft>
                <a:spcPts val="0"/>
              </a:spcAft>
            </a:pPr>
            <a:r>
              <a:rPr lang="en-US" sz="2800" dirty="0">
                <a:solidFill>
                  <a:srgbClr val="002060"/>
                </a:solidFill>
              </a:rPr>
              <a:t>Increase teacher pay by $1,000 </a:t>
            </a:r>
          </a:p>
          <a:p>
            <a:pPr lvl="1">
              <a:lnSpc>
                <a:spcPct val="120000"/>
              </a:lnSpc>
              <a:spcBef>
                <a:spcPts val="0"/>
              </a:spcBef>
              <a:spcAft>
                <a:spcPts val="0"/>
              </a:spcAft>
            </a:pPr>
            <a:r>
              <a:rPr lang="en-US" sz="2800" dirty="0">
                <a:solidFill>
                  <a:srgbClr val="002060"/>
                </a:solidFill>
              </a:rPr>
              <a:t>No increase in funding authorized</a:t>
            </a:r>
          </a:p>
          <a:p>
            <a:pPr lvl="2">
              <a:lnSpc>
                <a:spcPct val="120000"/>
              </a:lnSpc>
              <a:spcBef>
                <a:spcPts val="0"/>
              </a:spcBef>
              <a:spcAft>
                <a:spcPts val="0"/>
              </a:spcAft>
            </a:pPr>
            <a:r>
              <a:rPr lang="en-US" sz="2400" dirty="0">
                <a:solidFill>
                  <a:srgbClr val="002060"/>
                </a:solidFill>
              </a:rPr>
              <a:t>“Texas does not need to spend more, we just need to spend smarter”</a:t>
            </a:r>
          </a:p>
          <a:p>
            <a:pPr lvl="1">
              <a:lnSpc>
                <a:spcPct val="120000"/>
              </a:lnSpc>
              <a:spcBef>
                <a:spcPts val="0"/>
              </a:spcBef>
              <a:spcAft>
                <a:spcPts val="0"/>
              </a:spcAft>
            </a:pPr>
            <a:r>
              <a:rPr lang="en-US" sz="2800" dirty="0">
                <a:solidFill>
                  <a:srgbClr val="002060"/>
                </a:solidFill>
              </a:rPr>
              <a:t>Paid by ISDs with reprioritizing funding</a:t>
            </a:r>
          </a:p>
          <a:p>
            <a:pPr lvl="2">
              <a:lnSpc>
                <a:spcPct val="120000"/>
              </a:lnSpc>
              <a:spcBef>
                <a:spcPts val="0"/>
              </a:spcBef>
              <a:spcAft>
                <a:spcPts val="0"/>
              </a:spcAft>
            </a:pPr>
            <a:r>
              <a:rPr lang="en-US" sz="2400" dirty="0">
                <a:solidFill>
                  <a:srgbClr val="002060"/>
                </a:solidFill>
              </a:rPr>
              <a:t>“Pay increases can be achieved  by passing laws that reprioritizes how schools spend money” </a:t>
            </a:r>
          </a:p>
          <a:p>
            <a:pPr lvl="0">
              <a:lnSpc>
                <a:spcPct val="120000"/>
              </a:lnSpc>
            </a:pPr>
            <a:r>
              <a:rPr lang="en-US" sz="2800" dirty="0">
                <a:solidFill>
                  <a:srgbClr val="002060"/>
                </a:solidFill>
              </a:rPr>
              <a:t>Administrative flexibility in teacher hiring &amp; retention practices </a:t>
            </a: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24</a:t>
            </a:fld>
            <a:endParaRPr lang="en-US" dirty="0">
              <a:solidFill>
                <a:srgbClr val="002060"/>
              </a:solidFill>
            </a:endParaRPr>
          </a:p>
        </p:txBody>
      </p:sp>
    </p:spTree>
    <p:extLst>
      <p:ext uri="{BB962C8B-B14F-4D97-AF65-F5344CB8AC3E}">
        <p14:creationId xmlns:p14="http://schemas.microsoft.com/office/powerpoint/2010/main" val="41926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Special Session-Education Issues </a:t>
            </a:r>
          </a:p>
        </p:txBody>
      </p:sp>
      <p:sp>
        <p:nvSpPr>
          <p:cNvPr id="3" name="Content Placeholder 2"/>
          <p:cNvSpPr>
            <a:spLocks noGrp="1"/>
          </p:cNvSpPr>
          <p:nvPr>
            <p:ph idx="1"/>
          </p:nvPr>
        </p:nvSpPr>
        <p:spPr>
          <a:xfrm>
            <a:off x="1176866" y="2490135"/>
            <a:ext cx="7067248" cy="3444997"/>
          </a:xfrm>
        </p:spPr>
        <p:txBody>
          <a:bodyPr>
            <a:normAutofit fontScale="92500" lnSpcReduction="10000"/>
          </a:bodyPr>
          <a:lstStyle/>
          <a:p>
            <a:pPr marL="0" indent="0">
              <a:buNone/>
            </a:pPr>
            <a:r>
              <a:rPr lang="en-US" dirty="0">
                <a:solidFill>
                  <a:srgbClr val="002060"/>
                </a:solidFill>
              </a:rPr>
              <a:t>Create a </a:t>
            </a:r>
            <a:r>
              <a:rPr lang="en-US" i="1" dirty="0">
                <a:solidFill>
                  <a:srgbClr val="002060"/>
                </a:solidFill>
              </a:rPr>
              <a:t>School Finance Reform Commission </a:t>
            </a:r>
            <a:r>
              <a:rPr lang="en-US" dirty="0">
                <a:solidFill>
                  <a:srgbClr val="002060"/>
                </a:solidFill>
              </a:rPr>
              <a:t>(SB 2144) </a:t>
            </a:r>
          </a:p>
          <a:p>
            <a:pPr>
              <a:buFont typeface="Arial" panose="020B0604020202020204" pitchFamily="34" charset="0"/>
              <a:buChar char="•"/>
            </a:pPr>
            <a:r>
              <a:rPr lang="en-US" sz="2400" dirty="0">
                <a:solidFill>
                  <a:srgbClr val="002060"/>
                </a:solidFill>
              </a:rPr>
              <a:t>We “need to overhaul our outdated school finance system” </a:t>
            </a:r>
          </a:p>
          <a:p>
            <a:pPr>
              <a:buFont typeface="Arial" panose="020B0604020202020204" pitchFamily="34" charset="0"/>
              <a:buChar char="•"/>
            </a:pPr>
            <a:r>
              <a:rPr lang="en-US" sz="2400" dirty="0">
                <a:solidFill>
                  <a:srgbClr val="002060"/>
                </a:solidFill>
              </a:rPr>
              <a:t>“We spend too much money on bureaucracy and overhead &amp; too little money where it is needed in the classroom” </a:t>
            </a:r>
          </a:p>
          <a:p>
            <a:pPr>
              <a:buFont typeface="Arial" panose="020B0604020202020204" pitchFamily="34" charset="0"/>
              <a:buChar char="•"/>
            </a:pPr>
            <a:r>
              <a:rPr lang="en-US" sz="2400" dirty="0">
                <a:solidFill>
                  <a:srgbClr val="002060"/>
                </a:solidFill>
              </a:rPr>
              <a:t>Focus on “solutions to our failed Robin Hood program and craft serious reforms for our broken school finance system.”</a:t>
            </a: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25</a:t>
            </a:fld>
            <a:endParaRPr lang="en-US" dirty="0">
              <a:solidFill>
                <a:srgbClr val="002060"/>
              </a:solidFill>
            </a:endParaRPr>
          </a:p>
        </p:txBody>
      </p:sp>
    </p:spTree>
    <p:extLst>
      <p:ext uri="{BB962C8B-B14F-4D97-AF65-F5344CB8AC3E}">
        <p14:creationId xmlns:p14="http://schemas.microsoft.com/office/powerpoint/2010/main" val="13953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Special Session-Education Issues </a:t>
            </a:r>
          </a:p>
        </p:txBody>
      </p:sp>
      <p:sp>
        <p:nvSpPr>
          <p:cNvPr id="3" name="Content Placeholder 2"/>
          <p:cNvSpPr>
            <a:spLocks noGrp="1"/>
          </p:cNvSpPr>
          <p:nvPr>
            <p:ph idx="1"/>
          </p:nvPr>
        </p:nvSpPr>
        <p:spPr>
          <a:xfrm>
            <a:off x="972456" y="2490135"/>
            <a:ext cx="7460343" cy="3749798"/>
          </a:xfrm>
        </p:spPr>
        <p:txBody>
          <a:bodyPr>
            <a:normAutofit fontScale="70000" lnSpcReduction="20000"/>
          </a:bodyPr>
          <a:lstStyle/>
          <a:p>
            <a:pPr lvl="0">
              <a:lnSpc>
                <a:spcPct val="120000"/>
              </a:lnSpc>
            </a:pPr>
            <a:r>
              <a:rPr lang="en-US" sz="2900" dirty="0">
                <a:solidFill>
                  <a:srgbClr val="002060"/>
                </a:solidFill>
              </a:rPr>
              <a:t>Special needs ESA (HB 1335/voucher legislation)</a:t>
            </a:r>
          </a:p>
          <a:p>
            <a:pPr lvl="0">
              <a:lnSpc>
                <a:spcPct val="120000"/>
              </a:lnSpc>
            </a:pPr>
            <a:r>
              <a:rPr lang="en-US" sz="2900" dirty="0">
                <a:solidFill>
                  <a:srgbClr val="002060"/>
                </a:solidFill>
              </a:rPr>
              <a:t>Limit local property tax increases by creating automatic rollback elections for taxpayer approval (SB 2 or a “better law”)</a:t>
            </a:r>
          </a:p>
          <a:p>
            <a:pPr lvl="0">
              <a:lnSpc>
                <a:spcPct val="120000"/>
              </a:lnSpc>
            </a:pPr>
            <a:r>
              <a:rPr lang="en-US" sz="2900" dirty="0">
                <a:solidFill>
                  <a:srgbClr val="002060"/>
                </a:solidFill>
              </a:rPr>
              <a:t>Limit state &amp; local government budget increases to growth of population &amp; inflation (SB 9, HB 541, HB 613, HB 936, HB 1025, SB 943)</a:t>
            </a:r>
          </a:p>
          <a:p>
            <a:pPr lvl="0">
              <a:lnSpc>
                <a:spcPct val="120000"/>
              </a:lnSpc>
            </a:pPr>
            <a:r>
              <a:rPr lang="en-US" sz="2900" dirty="0">
                <a:solidFill>
                  <a:srgbClr val="002060"/>
                </a:solidFill>
              </a:rPr>
              <a:t>Student privacy protection (HB 2899 bathroom bill)</a:t>
            </a:r>
          </a:p>
          <a:p>
            <a:pPr lvl="0">
              <a:lnSpc>
                <a:spcPct val="120000"/>
              </a:lnSpc>
            </a:pPr>
            <a:r>
              <a:rPr lang="en-US" sz="2900" dirty="0">
                <a:solidFill>
                  <a:srgbClr val="002060"/>
                </a:solidFill>
              </a:rPr>
              <a:t>Elimination of prof. association dues payroll deduction (SB 13)</a:t>
            </a: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26</a:t>
            </a:fld>
            <a:endParaRPr lang="en-US" dirty="0">
              <a:solidFill>
                <a:srgbClr val="002060"/>
              </a:solidFill>
            </a:endParaRPr>
          </a:p>
        </p:txBody>
      </p:sp>
    </p:spTree>
    <p:extLst>
      <p:ext uri="{BB962C8B-B14F-4D97-AF65-F5344CB8AC3E}">
        <p14:creationId xmlns:p14="http://schemas.microsoft.com/office/powerpoint/2010/main" val="17871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5" y="935914"/>
            <a:ext cx="6595534" cy="2355925"/>
          </a:xfrm>
        </p:spPr>
        <p:txBody>
          <a:bodyPr/>
          <a:lstStyle/>
          <a:p>
            <a:r>
              <a:rPr lang="en-US" dirty="0">
                <a:solidFill>
                  <a:srgbClr val="002060"/>
                </a:solidFill>
              </a:rPr>
              <a:t>Adjournment Sine Die</a:t>
            </a:r>
            <a:br>
              <a:rPr lang="en-US" dirty="0">
                <a:solidFill>
                  <a:srgbClr val="002060"/>
                </a:solidFill>
              </a:rPr>
            </a:br>
            <a:r>
              <a:rPr lang="en-US" dirty="0">
                <a:solidFill>
                  <a:srgbClr val="002060"/>
                </a:solidFill>
              </a:rPr>
              <a:t> </a:t>
            </a:r>
            <a:br>
              <a:rPr lang="en-US" dirty="0">
                <a:solidFill>
                  <a:srgbClr val="002060"/>
                </a:solidFill>
              </a:rPr>
            </a:br>
            <a:r>
              <a:rPr lang="en-US" sz="3200" dirty="0">
                <a:solidFill>
                  <a:srgbClr val="002060"/>
                </a:solidFill>
              </a:rPr>
              <a:t>On the 29</a:t>
            </a:r>
            <a:r>
              <a:rPr lang="en-US" sz="3200" baseline="30000" dirty="0">
                <a:solidFill>
                  <a:srgbClr val="002060"/>
                </a:solidFill>
              </a:rPr>
              <a:t>th</a:t>
            </a:r>
            <a:r>
              <a:rPr lang="en-US" sz="3200" dirty="0">
                <a:solidFill>
                  <a:srgbClr val="002060"/>
                </a:solidFill>
              </a:rPr>
              <a:t> Day…</a:t>
            </a:r>
          </a:p>
        </p:txBody>
      </p:sp>
      <p:sp>
        <p:nvSpPr>
          <p:cNvPr id="3" name="Text Placeholder 2"/>
          <p:cNvSpPr>
            <a:spLocks noGrp="1"/>
          </p:cNvSpPr>
          <p:nvPr>
            <p:ph type="body" idx="1"/>
          </p:nvPr>
        </p:nvSpPr>
        <p:spPr>
          <a:xfrm>
            <a:off x="778932" y="3734859"/>
            <a:ext cx="7699023" cy="2505074"/>
          </a:xfrm>
        </p:spPr>
        <p:txBody>
          <a:bodyPr>
            <a:normAutofit fontScale="77500" lnSpcReduction="20000"/>
          </a:bodyPr>
          <a:lstStyle/>
          <a:p>
            <a:r>
              <a:rPr lang="en-US" dirty="0">
                <a:solidFill>
                  <a:srgbClr val="002060"/>
                </a:solidFill>
              </a:rPr>
              <a:t>The only education bills that were passed during the special session were the Senate versions of HB 21 and its funding mechanism, HB 30.</a:t>
            </a:r>
          </a:p>
          <a:p>
            <a:r>
              <a:rPr lang="en-US" dirty="0">
                <a:solidFill>
                  <a:srgbClr val="002060"/>
                </a:solidFill>
              </a:rPr>
              <a:t>The Senate passed the bill on Monday night, 25-6.  The House was expected to take the bill to conference, but Chairman Huberty reluctantly admitted that he was left with no choice but to concur with those changes. </a:t>
            </a:r>
          </a:p>
          <a:p>
            <a:r>
              <a:rPr lang="en-US" dirty="0">
                <a:solidFill>
                  <a:srgbClr val="002060"/>
                </a:solidFill>
              </a:rPr>
              <a:t>The House agreed, 94-46. HB 30 was then passed 115-24. </a:t>
            </a:r>
          </a:p>
          <a:p>
            <a:r>
              <a:rPr lang="en-US" dirty="0">
                <a:solidFill>
                  <a:srgbClr val="002060"/>
                </a:solidFill>
              </a:rPr>
              <a:t>The House adjourned sine die shortly afterwards. </a:t>
            </a:r>
          </a:p>
          <a:p>
            <a:endParaRPr lang="en-US" dirty="0">
              <a:solidFill>
                <a:srgbClr val="002060"/>
              </a:solidFill>
            </a:endParaRP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27</a:t>
            </a:fld>
            <a:endParaRPr lang="en-US" dirty="0">
              <a:solidFill>
                <a:srgbClr val="002060"/>
              </a:solidFill>
            </a:endParaRPr>
          </a:p>
        </p:txBody>
      </p:sp>
    </p:spTree>
    <p:extLst>
      <p:ext uri="{BB962C8B-B14F-4D97-AF65-F5344CB8AC3E}">
        <p14:creationId xmlns:p14="http://schemas.microsoft.com/office/powerpoint/2010/main" val="11578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HB 21</a:t>
            </a:r>
          </a:p>
        </p:txBody>
      </p:sp>
      <p:sp>
        <p:nvSpPr>
          <p:cNvPr id="3" name="Content Placeholder 2"/>
          <p:cNvSpPr>
            <a:spLocks noGrp="1"/>
          </p:cNvSpPr>
          <p:nvPr>
            <p:ph idx="1"/>
          </p:nvPr>
        </p:nvSpPr>
        <p:spPr>
          <a:xfrm>
            <a:off x="1072444" y="2490135"/>
            <a:ext cx="7394223" cy="3639732"/>
          </a:xfrm>
        </p:spPr>
        <p:txBody>
          <a:bodyPr>
            <a:normAutofit fontScale="85000" lnSpcReduction="10000"/>
          </a:bodyPr>
          <a:lstStyle/>
          <a:p>
            <a:r>
              <a:rPr lang="en-US" sz="2500" dirty="0">
                <a:solidFill>
                  <a:srgbClr val="002060"/>
                </a:solidFill>
              </a:rPr>
              <a:t>$212M - TRS-Care </a:t>
            </a:r>
          </a:p>
          <a:p>
            <a:r>
              <a:rPr lang="en-US" sz="2500" dirty="0">
                <a:solidFill>
                  <a:srgbClr val="002060"/>
                </a:solidFill>
              </a:rPr>
              <a:t>$150M - ASATR Hardship Relief ($100M/FY ‘18; $50M/FY ‘19)</a:t>
            </a:r>
          </a:p>
          <a:p>
            <a:r>
              <a:rPr lang="en-US" sz="2500" dirty="0">
                <a:solidFill>
                  <a:srgbClr val="002060"/>
                </a:solidFill>
              </a:rPr>
              <a:t>$60M - EDA Funding in FY ‘19 (Additional)</a:t>
            </a:r>
          </a:p>
          <a:p>
            <a:r>
              <a:rPr lang="en-US" sz="2500" dirty="0">
                <a:solidFill>
                  <a:srgbClr val="002060"/>
                </a:solidFill>
              </a:rPr>
              <a:t>$60M - Charter Facilities Funding in FY ‘19 </a:t>
            </a:r>
          </a:p>
          <a:p>
            <a:r>
              <a:rPr lang="en-US" sz="2500" dirty="0">
                <a:solidFill>
                  <a:srgbClr val="002060"/>
                </a:solidFill>
              </a:rPr>
              <a:t>$41M – Small School Adjustment (6-year phase-in)</a:t>
            </a:r>
          </a:p>
          <a:p>
            <a:r>
              <a:rPr lang="en-US" sz="2500" dirty="0">
                <a:solidFill>
                  <a:srgbClr val="002060"/>
                </a:solidFill>
              </a:rPr>
              <a:t>$20M - Autism Grant Program </a:t>
            </a:r>
          </a:p>
          <a:p>
            <a:r>
              <a:rPr lang="en-US" sz="2500" dirty="0">
                <a:solidFill>
                  <a:srgbClr val="002060"/>
                </a:solidFill>
              </a:rPr>
              <a:t>$20M - Dyslexia Grant Program </a:t>
            </a:r>
          </a:p>
          <a:p>
            <a:r>
              <a:rPr lang="en-US" sz="2500" dirty="0">
                <a:solidFill>
                  <a:srgbClr val="002060"/>
                </a:solidFill>
              </a:rPr>
              <a:t>Interim School Finance Commission  </a:t>
            </a: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28</a:t>
            </a:fld>
            <a:endParaRPr lang="en-US" dirty="0">
              <a:solidFill>
                <a:srgbClr val="002060"/>
              </a:solidFill>
            </a:endParaRPr>
          </a:p>
        </p:txBody>
      </p:sp>
    </p:spTree>
    <p:extLst>
      <p:ext uri="{BB962C8B-B14F-4D97-AF65-F5344CB8AC3E}">
        <p14:creationId xmlns:p14="http://schemas.microsoft.com/office/powerpoint/2010/main" val="154233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r>
              <a:rPr lang="en-US" sz="2200" dirty="0"/>
            </a:br>
            <a:r>
              <a:rPr lang="en-US" sz="2200" dirty="0">
                <a:solidFill>
                  <a:srgbClr val="002060"/>
                </a:solidFill>
              </a:rPr>
              <a:t>I'm satisfied that ten items I put on the special session agenda did get passed, but I'm also disappointed that some very important ones did not get passed.</a:t>
            </a:r>
            <a:br>
              <a:rPr lang="en-US" sz="2200" dirty="0">
                <a:solidFill>
                  <a:srgbClr val="002060"/>
                </a:solidFill>
              </a:rPr>
            </a:br>
            <a:r>
              <a:rPr lang="en-US" sz="2200" dirty="0">
                <a:solidFill>
                  <a:srgbClr val="002060"/>
                </a:solidFill>
              </a:rPr>
              <a:t>									</a:t>
            </a:r>
            <a:r>
              <a:rPr lang="en-US" sz="1800" dirty="0">
                <a:solidFill>
                  <a:srgbClr val="002060"/>
                </a:solidFill>
              </a:rPr>
              <a:t>Governor Greg Abbott</a:t>
            </a:r>
            <a:br>
              <a:rPr lang="en-US" dirty="0">
                <a:solidFill>
                  <a:srgbClr val="002060"/>
                </a:solidFill>
              </a:rPr>
            </a:br>
            <a:br>
              <a:rPr lang="en-US" dirty="0">
                <a:solidFill>
                  <a:srgbClr val="002060"/>
                </a:solidFill>
              </a:rPr>
            </a:br>
            <a:r>
              <a:rPr lang="en-US" sz="2000" dirty="0">
                <a:solidFill>
                  <a:srgbClr val="002060"/>
                </a:solidFill>
              </a:rPr>
              <a:t>Best we can say is that it could've been worse. </a:t>
            </a:r>
            <a:br>
              <a:rPr lang="en-US" sz="2000" dirty="0">
                <a:solidFill>
                  <a:srgbClr val="002060"/>
                </a:solidFill>
              </a:rPr>
            </a:br>
            <a:r>
              <a:rPr lang="en-US" sz="2000" dirty="0">
                <a:solidFill>
                  <a:srgbClr val="002060"/>
                </a:solidFill>
              </a:rPr>
              <a:t>									</a:t>
            </a:r>
            <a:r>
              <a:rPr lang="en-US" sz="1800" dirty="0">
                <a:solidFill>
                  <a:srgbClr val="002060"/>
                </a:solidFill>
              </a:rPr>
              <a:t>Sen. Kirk Watson</a:t>
            </a:r>
          </a:p>
        </p:txBody>
      </p:sp>
      <p:sp>
        <p:nvSpPr>
          <p:cNvPr id="3" name="Text Placeholder 2"/>
          <p:cNvSpPr>
            <a:spLocks noGrp="1"/>
          </p:cNvSpPr>
          <p:nvPr>
            <p:ph type="body" idx="1"/>
          </p:nvPr>
        </p:nvSpPr>
        <p:spPr/>
        <p:txBody>
          <a:bodyPr>
            <a:normAutofit lnSpcReduction="10000"/>
          </a:bodyPr>
          <a:lstStyle/>
          <a:p>
            <a:pPr algn="r"/>
            <a:br>
              <a:rPr lang="en-US" dirty="0">
                <a:solidFill>
                  <a:srgbClr val="002060"/>
                </a:solidFill>
              </a:rPr>
            </a:br>
            <a:r>
              <a:rPr lang="en-US" sz="3200" dirty="0">
                <a:solidFill>
                  <a:srgbClr val="002060"/>
                </a:solidFill>
              </a:rPr>
              <a:t>Success is in the eye of the beholder.</a:t>
            </a:r>
            <a:br>
              <a:rPr lang="en-US" sz="3200" dirty="0">
                <a:solidFill>
                  <a:srgbClr val="002060"/>
                </a:solidFill>
              </a:rPr>
            </a:br>
            <a:br>
              <a:rPr lang="en-US" sz="3200" dirty="0">
                <a:solidFill>
                  <a:srgbClr val="002060"/>
                </a:solidFill>
              </a:rPr>
            </a:br>
            <a:r>
              <a:rPr lang="en-US" sz="1700" dirty="0">
                <a:solidFill>
                  <a:srgbClr val="002060"/>
                </a:solidFill>
              </a:rPr>
              <a:t>Reed Markham, Educator</a:t>
            </a:r>
            <a:endParaRPr lang="en-US" sz="1700"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29</a:t>
            </a:fld>
            <a:endParaRPr lang="en-US" dirty="0">
              <a:solidFill>
                <a:srgbClr val="002060"/>
              </a:solidFill>
            </a:endParaRPr>
          </a:p>
        </p:txBody>
      </p:sp>
    </p:spTree>
    <p:extLst>
      <p:ext uri="{BB962C8B-B14F-4D97-AF65-F5344CB8AC3E}">
        <p14:creationId xmlns:p14="http://schemas.microsoft.com/office/powerpoint/2010/main" val="10212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3 R’s: Not Enough</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2060"/>
                </a:solidFill>
              </a:rPr>
              <a:t>Americans overwhelmingly want schools to do more than educate students in academic subjects. </a:t>
            </a:r>
          </a:p>
          <a:p>
            <a:pPr marL="0" indent="0">
              <a:buNone/>
            </a:pPr>
            <a:r>
              <a:rPr lang="en-US" dirty="0">
                <a:solidFill>
                  <a:srgbClr val="002060"/>
                </a:solidFill>
              </a:rPr>
              <a:t>They want schools to help position students for their working lives after school, including both direct career preparation and efforts to develop students’ interpersonal skills.</a:t>
            </a:r>
          </a:p>
          <a:p>
            <a:pPr marL="0" indent="0">
              <a:buNone/>
            </a:pPr>
            <a:endParaRPr lang="en-US" dirty="0">
              <a:solidFill>
                <a:srgbClr val="002060"/>
              </a:solidFill>
            </a:endParaRPr>
          </a:p>
          <a:p>
            <a:pPr marL="0" indent="0">
              <a:buNone/>
            </a:pPr>
            <a:r>
              <a:rPr lang="en-US" dirty="0">
                <a:solidFill>
                  <a:srgbClr val="002060"/>
                </a:solidFill>
              </a:rPr>
              <a:t>For more on all topics, see </a:t>
            </a:r>
            <a:r>
              <a:rPr lang="en-US" dirty="0">
                <a:solidFill>
                  <a:srgbClr val="002060"/>
                </a:solidFill>
                <a:hlinkClick r:id="rId2"/>
              </a:rPr>
              <a:t>http://pdkpoll.org/results</a:t>
            </a:r>
            <a:r>
              <a:rPr lang="en-US" dirty="0">
                <a:solidFill>
                  <a:srgbClr val="002060"/>
                </a:solidFill>
              </a:rPr>
              <a:t>. </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434296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629" y="1451428"/>
            <a:ext cx="6392091" cy="2046515"/>
          </a:xfrm>
        </p:spPr>
        <p:txBody>
          <a:bodyPr anchor="ctr">
            <a:normAutofit fontScale="90000"/>
          </a:bodyPr>
          <a:lstStyle/>
          <a:p>
            <a:br>
              <a:rPr lang="en-US" sz="6000" dirty="0">
                <a:solidFill>
                  <a:schemeClr val="tx2">
                    <a:lumMod val="75000"/>
                  </a:schemeClr>
                </a:solidFill>
              </a:rPr>
            </a:br>
            <a:br>
              <a:rPr lang="en-US" sz="6000" dirty="0">
                <a:solidFill>
                  <a:schemeClr val="tx2">
                    <a:lumMod val="75000"/>
                  </a:schemeClr>
                </a:solidFill>
              </a:rPr>
            </a:br>
            <a:endParaRPr lang="en-US" sz="2400" dirty="0">
              <a:solidFill>
                <a:schemeClr val="tx2">
                  <a:lumMod val="75000"/>
                </a:schemeClr>
              </a:solidFill>
            </a:endParaRPr>
          </a:p>
        </p:txBody>
      </p:sp>
      <p:sp>
        <p:nvSpPr>
          <p:cNvPr id="4" name="TextBox 3"/>
          <p:cNvSpPr txBox="1"/>
          <p:nvPr/>
        </p:nvSpPr>
        <p:spPr>
          <a:xfrm>
            <a:off x="2104571" y="2474685"/>
            <a:ext cx="5094515" cy="2215991"/>
          </a:xfrm>
          <a:prstGeom prst="rect">
            <a:avLst/>
          </a:prstGeom>
          <a:noFill/>
        </p:spPr>
        <p:txBody>
          <a:bodyPr wrap="square" rtlCol="0">
            <a:spAutoFit/>
          </a:bodyPr>
          <a:lstStyle/>
          <a:p>
            <a:pPr marL="68580" indent="0" algn="ctr">
              <a:buNone/>
            </a:pPr>
            <a:r>
              <a:rPr lang="en-US" sz="2400" b="1" dirty="0">
                <a:solidFill>
                  <a:srgbClr val="002060"/>
                </a:solidFill>
              </a:rPr>
              <a:t>David D. Anderson</a:t>
            </a:r>
          </a:p>
          <a:p>
            <a:pPr marL="68580" indent="0" algn="ctr">
              <a:buNone/>
            </a:pPr>
            <a:r>
              <a:rPr lang="en-US" sz="2400" b="1" dirty="0">
                <a:solidFill>
                  <a:srgbClr val="002060"/>
                </a:solidFill>
              </a:rPr>
              <a:t>HillCo Partners</a:t>
            </a:r>
          </a:p>
          <a:p>
            <a:pPr marL="68580" indent="0" algn="ctr">
              <a:buNone/>
            </a:pPr>
            <a:endParaRPr lang="en-US" b="1" dirty="0">
              <a:solidFill>
                <a:schemeClr val="tx2">
                  <a:lumMod val="75000"/>
                </a:schemeClr>
              </a:solidFill>
            </a:endParaRPr>
          </a:p>
          <a:p>
            <a:pPr marL="68580" indent="0" algn="ctr">
              <a:buNone/>
            </a:pPr>
            <a:endParaRPr lang="en-US" b="1" dirty="0">
              <a:solidFill>
                <a:schemeClr val="tx2">
                  <a:lumMod val="75000"/>
                </a:schemeClr>
              </a:solidFill>
            </a:endParaRPr>
          </a:p>
          <a:p>
            <a:pPr marL="68580" indent="0" algn="ctr">
              <a:buNone/>
            </a:pPr>
            <a:r>
              <a:rPr lang="en-US" b="1" dirty="0">
                <a:solidFill>
                  <a:srgbClr val="002060"/>
                </a:solidFill>
              </a:rPr>
              <a:t>512.480.8962</a:t>
            </a:r>
          </a:p>
          <a:p>
            <a:pPr marL="68580" indent="0" algn="ctr">
              <a:buNone/>
            </a:pPr>
            <a:r>
              <a:rPr lang="en-US" b="1" dirty="0">
                <a:solidFill>
                  <a:schemeClr val="accent6">
                    <a:lumMod val="75000"/>
                  </a:schemeClr>
                </a:solidFill>
                <a:hlinkClick r:id="rId3"/>
              </a:rPr>
              <a:t>danderson@hillcopartners.com</a:t>
            </a:r>
            <a:r>
              <a:rPr lang="en-US" b="1" dirty="0">
                <a:solidFill>
                  <a:schemeClr val="accent6">
                    <a:lumMod val="75000"/>
                  </a:schemeClr>
                </a:solidFill>
              </a:rPr>
              <a:t>  </a:t>
            </a:r>
            <a:endParaRPr lang="en-US" dirty="0">
              <a:solidFill>
                <a:schemeClr val="accent6">
                  <a:lumMod val="75000"/>
                </a:schemeClr>
              </a:solidFill>
            </a:endParaRPr>
          </a:p>
          <a:p>
            <a:endParaRPr lang="en-US" dirty="0"/>
          </a:p>
        </p:txBody>
      </p:sp>
    </p:spTree>
    <p:extLst>
      <p:ext uri="{BB962C8B-B14F-4D97-AF65-F5344CB8AC3E}">
        <p14:creationId xmlns:p14="http://schemas.microsoft.com/office/powerpoint/2010/main" val="205408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3642" y="915337"/>
            <a:ext cx="7315200" cy="1303867"/>
          </a:xfrm>
        </p:spPr>
        <p:txBody>
          <a:bodyPr>
            <a:normAutofit fontScale="90000"/>
          </a:bodyPr>
          <a:lstStyle/>
          <a:p>
            <a:r>
              <a:rPr lang="en-US" dirty="0">
                <a:solidFill>
                  <a:srgbClr val="002060"/>
                </a:solidFill>
              </a:rPr>
              <a:t>Career Prep, Personal Skills Support</a:t>
            </a:r>
          </a:p>
        </p:txBody>
      </p:sp>
      <p:sp>
        <p:nvSpPr>
          <p:cNvPr id="6" name="Content Placeholder 5"/>
          <p:cNvSpPr>
            <a:spLocks noGrp="1"/>
          </p:cNvSpPr>
          <p:nvPr>
            <p:ph sz="half" idx="1"/>
          </p:nvPr>
        </p:nvSpPr>
        <p:spPr/>
        <p:txBody>
          <a:bodyPr>
            <a:normAutofit fontScale="55000" lnSpcReduction="20000"/>
          </a:bodyPr>
          <a:lstStyle/>
          <a:p>
            <a:r>
              <a:rPr lang="en-US" sz="2500" dirty="0">
                <a:solidFill>
                  <a:srgbClr val="002060"/>
                </a:solidFill>
              </a:rPr>
              <a:t>82% support job or career skills classes even if that means students might spend less time in academic classes.</a:t>
            </a:r>
          </a:p>
          <a:p>
            <a:r>
              <a:rPr lang="en-US" sz="2500" dirty="0">
                <a:solidFill>
                  <a:srgbClr val="002060"/>
                </a:solidFill>
              </a:rPr>
              <a:t>86% say schools should offer certificate or licensing programs that qualify students for employment in a given field.</a:t>
            </a:r>
          </a:p>
          <a:p>
            <a:r>
              <a:rPr lang="en-US" sz="2500" dirty="0">
                <a:solidFill>
                  <a:srgbClr val="002060"/>
                </a:solidFill>
              </a:rPr>
              <a:t>Eight in ten see technology and engineering classes as an extremely important or very important element of school quality.</a:t>
            </a:r>
          </a:p>
          <a:p>
            <a:r>
              <a:rPr lang="en-US" sz="2500" dirty="0">
                <a:solidFill>
                  <a:srgbClr val="002060"/>
                </a:solidFill>
              </a:rPr>
              <a:t>82% also say that it is highly important for schools to help students develop interpersonal skills, such as being cooperative, respectful of others, and persistent at solving problems.  </a:t>
            </a:r>
          </a:p>
          <a:p>
            <a:endParaRPr lang="en-US" dirty="0">
              <a:solidFill>
                <a:srgbClr val="002060"/>
              </a:solidFill>
            </a:endParaRPr>
          </a:p>
          <a:p>
            <a:endParaRPr lang="en-US" dirty="0"/>
          </a:p>
        </p:txBody>
      </p:sp>
      <p:sp>
        <p:nvSpPr>
          <p:cNvPr id="7" name="Content Placeholder 6"/>
          <p:cNvSpPr>
            <a:spLocks noGrp="1"/>
          </p:cNvSpPr>
          <p:nvPr>
            <p:ph sz="half" idx="2"/>
          </p:nvPr>
        </p:nvSpPr>
        <p:spPr/>
        <p:txBody>
          <a:bodyPr>
            <a:normAutofit fontScale="55000" lnSpcReduction="20000"/>
          </a:bodyPr>
          <a:lstStyle/>
          <a:p>
            <a:r>
              <a:rPr lang="en-US" sz="2500" dirty="0">
                <a:solidFill>
                  <a:srgbClr val="002060"/>
                </a:solidFill>
              </a:rPr>
              <a:t>These interests complement rather than supplant an interest in academics: </a:t>
            </a:r>
          </a:p>
          <a:p>
            <a:pPr lvl="1"/>
            <a:r>
              <a:rPr lang="en-US" sz="2500" dirty="0">
                <a:solidFill>
                  <a:srgbClr val="002060"/>
                </a:solidFill>
              </a:rPr>
              <a:t>76% of respondents see advanced academic classes as highly important indicators of school quality.</a:t>
            </a:r>
          </a:p>
          <a:p>
            <a:pPr lvl="1"/>
            <a:r>
              <a:rPr lang="en-US" sz="2500" dirty="0">
                <a:solidFill>
                  <a:srgbClr val="002060"/>
                </a:solidFill>
              </a:rPr>
              <a:t>Nearly as many say it’s also extremely or very important that schools offer extracurricular activities (70%).</a:t>
            </a:r>
          </a:p>
          <a:p>
            <a:pPr lvl="1"/>
            <a:r>
              <a:rPr lang="en-US" sz="2500" dirty="0">
                <a:solidFill>
                  <a:srgbClr val="002060"/>
                </a:solidFill>
              </a:rPr>
              <a:t>A similar number say it’s also extremely or very important that schools offer art and music classes (71%).</a:t>
            </a:r>
          </a:p>
          <a:p>
            <a:endParaRPr lang="en-US" dirty="0"/>
          </a:p>
        </p:txBody>
      </p:sp>
      <p:sp>
        <p:nvSpPr>
          <p:cNvPr id="2" name="Date Placeholder 1"/>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4" name="Slide Number Placeholder 3"/>
          <p:cNvSpPr>
            <a:spLocks noGrp="1"/>
          </p:cNvSpPr>
          <p:nvPr>
            <p:ph type="sldNum" sz="quarter" idx="12"/>
          </p:nvPr>
        </p:nvSpPr>
        <p:spPr>
          <a:xfrm>
            <a:off x="7587202" y="5960533"/>
            <a:ext cx="395510" cy="279400"/>
          </a:xfrm>
        </p:spPr>
        <p:txBody>
          <a:bodyPr/>
          <a:lstStyle/>
          <a:p>
            <a:fld id="{8B37D5FE-740C-46F5-801A-FA5477D9711F}" type="slidenum">
              <a:rPr lang="en-US" smtClean="0">
                <a:solidFill>
                  <a:srgbClr val="002060"/>
                </a:solidFill>
              </a:rPr>
              <a:pPr/>
              <a:t>4</a:t>
            </a:fld>
            <a:endParaRPr lang="en-US" dirty="0">
              <a:solidFill>
                <a:srgbClr val="002060"/>
              </a:solidFill>
            </a:endParaRPr>
          </a:p>
        </p:txBody>
      </p:sp>
    </p:spTree>
    <p:extLst>
      <p:ext uri="{BB962C8B-B14F-4D97-AF65-F5344CB8AC3E}">
        <p14:creationId xmlns:p14="http://schemas.microsoft.com/office/powerpoint/2010/main" val="20830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Difficult Topics</a:t>
            </a:r>
          </a:p>
        </p:txBody>
      </p:sp>
      <p:sp>
        <p:nvSpPr>
          <p:cNvPr id="3" name="Content Placeholder 2"/>
          <p:cNvSpPr>
            <a:spLocks noGrp="1"/>
          </p:cNvSpPr>
          <p:nvPr>
            <p:ph idx="1"/>
          </p:nvPr>
        </p:nvSpPr>
        <p:spPr>
          <a:xfrm>
            <a:off x="1176864" y="2490135"/>
            <a:ext cx="7052735" cy="3444997"/>
          </a:xfrm>
        </p:spPr>
        <p:txBody>
          <a:bodyPr>
            <a:normAutofit fontScale="92500"/>
          </a:bodyPr>
          <a:lstStyle/>
          <a:p>
            <a:r>
              <a:rPr lang="en-US" dirty="0">
                <a:solidFill>
                  <a:srgbClr val="002060"/>
                </a:solidFill>
              </a:rPr>
              <a:t>While vouchers get less support than in prior polls, traditional public schools do not command vast loyalty. If cost and location were not issues, just one-third of parents would select a traditional public school over a private school (31%), public charter school (17%), or a religious school (14%).</a:t>
            </a:r>
          </a:p>
          <a:p>
            <a:r>
              <a:rPr lang="en-US" dirty="0">
                <a:solidFill>
                  <a:srgbClr val="002060"/>
                </a:solidFill>
              </a:rPr>
              <a:t>Most parents say they value racial/ethnic and economic diversity in schools but they are divided on its actual benefits. Interest wanes if it means a longer trip to school. </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5</a:t>
            </a:fld>
            <a:endParaRPr lang="en-US" dirty="0">
              <a:solidFill>
                <a:srgbClr val="002060"/>
              </a:solidFill>
            </a:endParaRPr>
          </a:p>
        </p:txBody>
      </p:sp>
    </p:spTree>
    <p:extLst>
      <p:ext uri="{BB962C8B-B14F-4D97-AF65-F5344CB8AC3E}">
        <p14:creationId xmlns:p14="http://schemas.microsoft.com/office/powerpoint/2010/main" val="289888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Key Points</a:t>
            </a:r>
            <a:endParaRPr lang="en-US" dirty="0"/>
          </a:p>
        </p:txBody>
      </p:sp>
      <p:sp>
        <p:nvSpPr>
          <p:cNvPr id="3" name="Content Placeholder 2"/>
          <p:cNvSpPr>
            <a:spLocks noGrp="1"/>
          </p:cNvSpPr>
          <p:nvPr>
            <p:ph idx="1"/>
          </p:nvPr>
        </p:nvSpPr>
        <p:spPr>
          <a:xfrm>
            <a:off x="1176864" y="2490135"/>
            <a:ext cx="6945159" cy="3444997"/>
          </a:xfrm>
        </p:spPr>
        <p:txBody>
          <a:bodyPr>
            <a:noAutofit/>
          </a:bodyPr>
          <a:lstStyle/>
          <a:p>
            <a:r>
              <a:rPr lang="en-US" sz="2000" dirty="0">
                <a:solidFill>
                  <a:srgbClr val="002060"/>
                </a:solidFill>
              </a:rPr>
              <a:t>Wraparound services receive increasing attention as schools seek to ensure that students have the full range of supports for success. Highest priorities are:</a:t>
            </a:r>
          </a:p>
          <a:p>
            <a:pPr lvl="1">
              <a:spcBef>
                <a:spcPts val="0"/>
              </a:spcBef>
            </a:pPr>
            <a:r>
              <a:rPr lang="en-US" dirty="0">
                <a:solidFill>
                  <a:srgbClr val="002060"/>
                </a:solidFill>
              </a:rPr>
              <a:t>after-school programs (92%) and</a:t>
            </a:r>
          </a:p>
          <a:p>
            <a:pPr lvl="1">
              <a:spcBef>
                <a:spcPts val="0"/>
              </a:spcBef>
            </a:pPr>
            <a:r>
              <a:rPr lang="en-US" dirty="0">
                <a:solidFill>
                  <a:srgbClr val="002060"/>
                </a:solidFill>
              </a:rPr>
              <a:t>mental health services (87%).</a:t>
            </a:r>
          </a:p>
          <a:p>
            <a:r>
              <a:rPr lang="en-US" sz="2000" dirty="0">
                <a:solidFill>
                  <a:srgbClr val="002060"/>
                </a:solidFill>
              </a:rPr>
              <a:t>Americans generally say that public schools should provide such services to students who don’t have access to them somewhere else and that schools should be able to seek additional public funds to do so. </a:t>
            </a:r>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6</a:t>
            </a:fld>
            <a:endParaRPr lang="en-US" dirty="0">
              <a:solidFill>
                <a:srgbClr val="002060"/>
              </a:solidFill>
            </a:endParaRPr>
          </a:p>
        </p:txBody>
      </p:sp>
    </p:spTree>
    <p:extLst>
      <p:ext uri="{BB962C8B-B14F-4D97-AF65-F5344CB8AC3E}">
        <p14:creationId xmlns:p14="http://schemas.microsoft.com/office/powerpoint/2010/main" val="14659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What Are Texas Policy Makers’ Priorities for Public Education?</a:t>
            </a:r>
          </a:p>
        </p:txBody>
      </p:sp>
      <p:sp>
        <p:nvSpPr>
          <p:cNvPr id="3" name="Text Placeholder 2"/>
          <p:cNvSpPr>
            <a:spLocks noGrp="1"/>
          </p:cNvSpPr>
          <p:nvPr>
            <p:ph type="body" idx="1"/>
          </p:nvPr>
        </p:nvSpPr>
        <p:spPr/>
        <p:txBody>
          <a:bodyPr/>
          <a:lstStyle/>
          <a:p>
            <a:r>
              <a:rPr lang="en-US" dirty="0">
                <a:solidFill>
                  <a:srgbClr val="002060"/>
                </a:solidFill>
              </a:rPr>
              <a:t>Issues in the 85</a:t>
            </a:r>
            <a:r>
              <a:rPr lang="en-US" baseline="30000" dirty="0">
                <a:solidFill>
                  <a:srgbClr val="002060"/>
                </a:solidFill>
              </a:rPr>
              <a:t>th</a:t>
            </a:r>
            <a:r>
              <a:rPr lang="en-US" dirty="0">
                <a:solidFill>
                  <a:srgbClr val="002060"/>
                </a:solidFill>
              </a:rPr>
              <a:t> Legislative Session</a:t>
            </a:r>
          </a:p>
        </p:txBody>
      </p:sp>
      <p:sp>
        <p:nvSpPr>
          <p:cNvPr id="4" name="Date Placeholder 3"/>
          <p:cNvSpPr>
            <a:spLocks noGrp="1"/>
          </p:cNvSpPr>
          <p:nvPr>
            <p:ph type="dt" sz="half" idx="10"/>
          </p:nvPr>
        </p:nvSpPr>
        <p:spPr/>
        <p:txBody>
          <a:bodyPr/>
          <a:lstStyle/>
          <a:p>
            <a:r>
              <a:rPr lang="en-US"/>
              <a:t>Sept. 28, 2017</a:t>
            </a:r>
            <a:endParaRPr lang="en-US" dirty="0"/>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7</a:t>
            </a:fld>
            <a:endParaRPr lang="en-US" dirty="0"/>
          </a:p>
        </p:txBody>
      </p:sp>
    </p:spTree>
    <p:extLst>
      <p:ext uri="{BB962C8B-B14F-4D97-AF65-F5344CB8AC3E}">
        <p14:creationId xmlns:p14="http://schemas.microsoft.com/office/powerpoint/2010/main" val="161446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Recurring Education Topics</a:t>
            </a:r>
            <a:endParaRPr lang="en-US" dirty="0"/>
          </a:p>
        </p:txBody>
      </p:sp>
      <p:sp>
        <p:nvSpPr>
          <p:cNvPr id="3" name="Content Placeholder 2"/>
          <p:cNvSpPr>
            <a:spLocks noGrp="1"/>
          </p:cNvSpPr>
          <p:nvPr>
            <p:ph idx="1"/>
          </p:nvPr>
        </p:nvSpPr>
        <p:spPr/>
        <p:txBody>
          <a:bodyPr>
            <a:normAutofit fontScale="92500"/>
          </a:bodyPr>
          <a:lstStyle/>
          <a:p>
            <a:pPr marL="411480" indent="-342900">
              <a:lnSpc>
                <a:spcPct val="120000"/>
              </a:lnSpc>
              <a:spcBef>
                <a:spcPts val="0"/>
              </a:spcBef>
              <a:spcAft>
                <a:spcPts val="0"/>
              </a:spcAft>
              <a:buFont typeface="Arial" panose="020B0604020202020204" pitchFamily="34" charset="0"/>
              <a:buChar char="•"/>
            </a:pPr>
            <a:r>
              <a:rPr lang="en-US" dirty="0">
                <a:solidFill>
                  <a:srgbClr val="002060"/>
                </a:solidFill>
              </a:rPr>
              <a:t>Tax Relief Proposals</a:t>
            </a:r>
          </a:p>
          <a:p>
            <a:pPr marL="411480" indent="-342900">
              <a:lnSpc>
                <a:spcPct val="150000"/>
              </a:lnSpc>
              <a:spcBef>
                <a:spcPts val="0"/>
              </a:spcBef>
              <a:spcAft>
                <a:spcPts val="0"/>
              </a:spcAft>
              <a:buFont typeface="Arial" panose="020B0604020202020204" pitchFamily="34" charset="0"/>
              <a:buChar char="•"/>
            </a:pPr>
            <a:r>
              <a:rPr lang="en-US" dirty="0">
                <a:solidFill>
                  <a:srgbClr val="002060"/>
                </a:solidFill>
              </a:rPr>
              <a:t>School Vouchers </a:t>
            </a:r>
          </a:p>
          <a:p>
            <a:pPr marL="411480" indent="-342900">
              <a:lnSpc>
                <a:spcPct val="150000"/>
              </a:lnSpc>
              <a:spcBef>
                <a:spcPts val="0"/>
              </a:spcBef>
              <a:spcAft>
                <a:spcPts val="0"/>
              </a:spcAft>
              <a:buFont typeface="Arial" panose="020B0604020202020204" pitchFamily="34" charset="0"/>
              <a:buChar char="•"/>
            </a:pPr>
            <a:r>
              <a:rPr lang="en-US" dirty="0">
                <a:solidFill>
                  <a:srgbClr val="002060"/>
                </a:solidFill>
              </a:rPr>
              <a:t>Professional Ethics </a:t>
            </a:r>
          </a:p>
          <a:p>
            <a:pPr marL="411480" indent="-342900">
              <a:lnSpc>
                <a:spcPct val="150000"/>
              </a:lnSpc>
              <a:spcBef>
                <a:spcPts val="0"/>
              </a:spcBef>
              <a:spcAft>
                <a:spcPts val="0"/>
              </a:spcAft>
              <a:buFont typeface="Arial" panose="020B0604020202020204" pitchFamily="34" charset="0"/>
              <a:buChar char="•"/>
            </a:pPr>
            <a:r>
              <a:rPr lang="en-US" dirty="0">
                <a:solidFill>
                  <a:srgbClr val="002060"/>
                </a:solidFill>
              </a:rPr>
              <a:t>School Finance &amp; Appropriations</a:t>
            </a:r>
          </a:p>
          <a:p>
            <a:pPr marL="411480" indent="-342900">
              <a:lnSpc>
                <a:spcPct val="150000"/>
              </a:lnSpc>
              <a:spcBef>
                <a:spcPts val="0"/>
              </a:spcBef>
              <a:spcAft>
                <a:spcPts val="0"/>
              </a:spcAft>
              <a:buFont typeface="Arial" panose="020B0604020202020204" pitchFamily="34" charset="0"/>
              <a:buChar char="•"/>
            </a:pPr>
            <a:r>
              <a:rPr lang="en-US" dirty="0">
                <a:solidFill>
                  <a:srgbClr val="002060"/>
                </a:solidFill>
              </a:rPr>
              <a:t>Assessment/Accountability</a:t>
            </a:r>
          </a:p>
          <a:p>
            <a:pPr marL="411480" indent="-342900">
              <a:lnSpc>
                <a:spcPct val="110000"/>
              </a:lnSpc>
              <a:spcBef>
                <a:spcPts val="0"/>
              </a:spcBef>
              <a:spcAft>
                <a:spcPts val="0"/>
              </a:spcAft>
              <a:buFont typeface="Arial" panose="020B0604020202020204" pitchFamily="34" charset="0"/>
              <a:buChar char="•"/>
            </a:pPr>
            <a:r>
              <a:rPr lang="en-US" dirty="0">
                <a:solidFill>
                  <a:srgbClr val="002060"/>
                </a:solidFill>
              </a:rPr>
              <a:t>Transparency, including Single Election Date, Bond Use, &amp; Efficiency Requirements (50+ specific bills filed)</a:t>
            </a:r>
          </a:p>
          <a:p>
            <a:pPr marL="0" indent="0">
              <a:buNone/>
            </a:pPr>
            <a:endParaRPr lang="en-US" dirty="0">
              <a:solidFill>
                <a:srgbClr val="002060"/>
              </a:solidFill>
            </a:endParaRPr>
          </a:p>
          <a:p>
            <a:endParaRPr lang="en-US" dirty="0"/>
          </a:p>
        </p:txBody>
      </p:sp>
      <p:sp>
        <p:nvSpPr>
          <p:cNvPr id="4" name="Date Placeholder 3"/>
          <p:cNvSpPr>
            <a:spLocks noGrp="1"/>
          </p:cNvSpPr>
          <p:nvPr>
            <p:ph type="dt" sz="half" idx="10"/>
          </p:nvPr>
        </p:nvSpPr>
        <p:spPr/>
        <p:txBody>
          <a:bodyPr/>
          <a:lstStyle/>
          <a:p>
            <a:r>
              <a:rPr lang="en-US">
                <a:solidFill>
                  <a:srgbClr val="002060"/>
                </a:solidFill>
              </a:rPr>
              <a:t>Sept. 28, 2017</a:t>
            </a:r>
            <a:endParaRPr lang="en-US" dirty="0">
              <a:solidFill>
                <a:srgbClr val="002060"/>
              </a:solidFill>
            </a:endParaRPr>
          </a:p>
        </p:txBody>
      </p:sp>
      <p:sp>
        <p:nvSpPr>
          <p:cNvPr id="5" name="Footer Placeholder 4"/>
          <p:cNvSpPr>
            <a:spLocks noGrp="1"/>
          </p:cNvSpPr>
          <p:nvPr>
            <p:ph type="ftr" sz="quarter" idx="11"/>
          </p:nvPr>
        </p:nvSpPr>
        <p:spPr/>
        <p:txBody>
          <a:bodyPr/>
          <a:lstStyle/>
          <a:p>
            <a:r>
              <a:rPr lang="en-US">
                <a:solidFill>
                  <a:srgbClr val="002060"/>
                </a:solidFill>
              </a:rPr>
              <a:t>ESC Region 11 Instructional Leaders</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2060"/>
                </a:solidFill>
              </a:rPr>
              <a:pPr/>
              <a:t>8</a:t>
            </a:fld>
            <a:endParaRPr lang="en-US" dirty="0">
              <a:solidFill>
                <a:srgbClr val="002060"/>
              </a:solidFill>
            </a:endParaRPr>
          </a:p>
        </p:txBody>
      </p:sp>
    </p:spTree>
    <p:extLst>
      <p:ext uri="{BB962C8B-B14F-4D97-AF65-F5344CB8AC3E}">
        <p14:creationId xmlns:p14="http://schemas.microsoft.com/office/powerpoint/2010/main" val="398358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Selected Issues &amp; Bills</a:t>
            </a:r>
          </a:p>
        </p:txBody>
      </p:sp>
      <p:sp>
        <p:nvSpPr>
          <p:cNvPr id="3" name="Text Placeholder 2"/>
          <p:cNvSpPr>
            <a:spLocks noGrp="1"/>
          </p:cNvSpPr>
          <p:nvPr>
            <p:ph type="body" idx="1"/>
          </p:nvPr>
        </p:nvSpPr>
        <p:spPr/>
        <p:txBody>
          <a:bodyPr/>
          <a:lstStyle/>
          <a:p>
            <a:r>
              <a:rPr lang="en-US" dirty="0">
                <a:solidFill>
                  <a:srgbClr val="002060"/>
                </a:solidFill>
              </a:rPr>
              <a:t>Curriculum, Student Performance, and Related Topics</a:t>
            </a:r>
          </a:p>
        </p:txBody>
      </p:sp>
      <p:sp>
        <p:nvSpPr>
          <p:cNvPr id="4" name="Date Placeholder 3"/>
          <p:cNvSpPr>
            <a:spLocks noGrp="1"/>
          </p:cNvSpPr>
          <p:nvPr>
            <p:ph type="dt" sz="half" idx="10"/>
          </p:nvPr>
        </p:nvSpPr>
        <p:spPr/>
        <p:txBody>
          <a:bodyPr/>
          <a:lstStyle/>
          <a:p>
            <a:r>
              <a:rPr lang="en-US"/>
              <a:t>Sept. 28, 2017</a:t>
            </a:r>
            <a:endParaRPr lang="en-US" dirty="0"/>
          </a:p>
        </p:txBody>
      </p:sp>
      <p:sp>
        <p:nvSpPr>
          <p:cNvPr id="5" name="Footer Placeholder 4"/>
          <p:cNvSpPr>
            <a:spLocks noGrp="1"/>
          </p:cNvSpPr>
          <p:nvPr>
            <p:ph type="ftr" sz="quarter" idx="11"/>
          </p:nvPr>
        </p:nvSpPr>
        <p:spPr/>
        <p:txBody>
          <a:bodyPr/>
          <a:lstStyle/>
          <a:p>
            <a:r>
              <a:rPr lang="en-US"/>
              <a:t>ESC Region 11 Instructional Leaders</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9</a:t>
            </a:fld>
            <a:endParaRPr lang="en-US" dirty="0"/>
          </a:p>
        </p:txBody>
      </p:sp>
    </p:spTree>
    <p:extLst>
      <p:ext uri="{BB962C8B-B14F-4D97-AF65-F5344CB8AC3E}">
        <p14:creationId xmlns:p14="http://schemas.microsoft.com/office/powerpoint/2010/main" val="728028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23091</TotalTime>
  <Words>1732</Words>
  <Application>Microsoft Office PowerPoint</Application>
  <PresentationFormat>On-screen Show (4:3)</PresentationFormat>
  <Paragraphs>252</Paragraphs>
  <Slides>30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Gill Sans MT</vt:lpstr>
      <vt:lpstr>Organic</vt:lpstr>
      <vt:lpstr>The 85th Legislature</vt:lpstr>
      <vt:lpstr>The Important Topics</vt:lpstr>
      <vt:lpstr>3 R’s: Not Enough</vt:lpstr>
      <vt:lpstr>Career Prep, Personal Skills Support</vt:lpstr>
      <vt:lpstr>Difficult Topics</vt:lpstr>
      <vt:lpstr>Key Points</vt:lpstr>
      <vt:lpstr>What Are Texas Policy Makers’ Priorities for Public Education?</vt:lpstr>
      <vt:lpstr>Recurring Education Topics</vt:lpstr>
      <vt:lpstr>Selected Issues &amp; Bills</vt:lpstr>
      <vt:lpstr>Clean-up Legislation from the 84th</vt:lpstr>
      <vt:lpstr>The state accountability system should be a tool that helps local school boards and educators improve student performance.</vt:lpstr>
      <vt:lpstr>Accountability &amp; Assessment</vt:lpstr>
      <vt:lpstr>Selected Administration Bills</vt:lpstr>
      <vt:lpstr>Tech Pathways: SB 22</vt:lpstr>
      <vt:lpstr>Academics &amp; Instructional Materials</vt:lpstr>
      <vt:lpstr>SB 7: Professional Ethics</vt:lpstr>
      <vt:lpstr>SB 7: Professional Ethics</vt:lpstr>
      <vt:lpstr>Questions?</vt:lpstr>
      <vt:lpstr>  </vt:lpstr>
      <vt:lpstr>Bonus Section</vt:lpstr>
      <vt:lpstr>How I Spent My Summer Vacation</vt:lpstr>
      <vt:lpstr>Sunset and Sine Die or Go Twenty for Twenty?</vt:lpstr>
      <vt:lpstr>July 18 Special Session A Brief Reflection</vt:lpstr>
      <vt:lpstr>Special Session-Education Issues </vt:lpstr>
      <vt:lpstr>Special Session-Education Issues </vt:lpstr>
      <vt:lpstr>Special Session-Education Issues </vt:lpstr>
      <vt:lpstr>Adjournment Sine Die   On the 29th Day…</vt:lpstr>
      <vt:lpstr>HB 21</vt:lpstr>
      <vt:lpstr> I'm satisfied that ten items I put on the special session agenda did get passed, but I'm also disappointed that some very important ones did not get passed.          Governor Greg Abbott  Best we can say is that it could've been worse.           Sen. Kirk Watson</vt:lpstr>
      <vt:lpstr>  </vt:lpstr>
    </vt:vector>
  </TitlesOfParts>
  <Company>CD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Advocacy &amp; the Texas Legislature</dc:title>
  <dc:creator>Michelle Smith</dc:creator>
  <cp:lastModifiedBy>David Anderson</cp:lastModifiedBy>
  <cp:revision>314</cp:revision>
  <cp:lastPrinted>2017-09-06T13:47:56Z</cp:lastPrinted>
  <dcterms:created xsi:type="dcterms:W3CDTF">2015-01-25T15:05:14Z</dcterms:created>
  <dcterms:modified xsi:type="dcterms:W3CDTF">2017-09-19T22:44:55Z</dcterms:modified>
</cp:coreProperties>
</file>