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256" r:id="rId3"/>
    <p:sldId id="272" r:id="rId4"/>
    <p:sldId id="277" r:id="rId5"/>
    <p:sldId id="258" r:id="rId6"/>
    <p:sldId id="278" r:id="rId7"/>
    <p:sldId id="269" r:id="rId8"/>
    <p:sldId id="270" r:id="rId9"/>
    <p:sldId id="276" r:id="rId10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66CCFF"/>
    <a:srgbClr val="0099FF"/>
    <a:srgbClr val="00CCFF"/>
    <a:srgbClr val="10C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487" autoAdjust="0"/>
  </p:normalViewPr>
  <p:slideViewPr>
    <p:cSldViewPr snapToGrid="0">
      <p:cViewPr varScale="1">
        <p:scale>
          <a:sx n="53" d="100"/>
          <a:sy n="53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2D33E1-B7EC-4A51-9371-16D9D34A87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B315E0-0001-4896-8A9C-F51833D98D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C1E54-D306-4D3C-9575-59CCB0BA1BE3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D4D98-9DF2-4DA3-A458-0D747F2BC1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4CA8C-3F45-4197-9B6D-555E203275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02CD8-B766-4193-8B74-AE14F2DB8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92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2B90F7D-CF59-4BEA-870C-9A3ECDE92CC3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C13CCA84-AA36-4B59-BB13-E263B09CC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6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Greyson V.- NHS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CCA84-AA36-4B59-BB13-E263B09CCD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CCA84-AA36-4B59-BB13-E263B09CCD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5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CCA84-AA36-4B59-BB13-E263B09CCD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65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read about how too many young people today finish school lacking in both practical, marketable skills, as well as the professional skills needed to secure a job, collaborate on a team, make a presentation, and successfully navigate in the real workplace.  NISD has made a commitment to state of the art equipment and educational environments that provide hands-on learning experiences that go beyond traditional factory model education. We are no longer focusing on the misconceptions that the only path to career success requires 4-6 years in a collegiate academic setting. We are focused on re-establishing the rich learning environments that provide experiential learning with a defined focused of being Skilled, Credentialed, &amp; Ready for whatever path life takes our students.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CCA84-AA36-4B59-BB13-E263B09CCD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5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C1E0-4E3A-45A5-8B47-7AD6C426D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60EDF-7A99-446A-A702-CCD83C86C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3C9E3-56B8-40EF-A832-259E5736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1D54-254F-4AEA-AD5E-17036432D7D1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4A251-AE09-495D-9D9E-800EED7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8D8B5-3976-48BD-8D01-0170D92C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53B1-DEC4-49EC-AF1A-D3A5964C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1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9311-ADB6-4742-9973-CDF15E92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CA4C3-4BA3-4A62-86F4-8251F927D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6E17E-F78F-4453-AB97-62657F9A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1D54-254F-4AEA-AD5E-17036432D7D1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A1521-9F47-4B8A-A5E0-E796F8B4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D4A16-1643-4090-826D-75AEFEB9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53B1-DEC4-49EC-AF1A-D3A5964C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3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2B953-2C1C-45EE-B542-1111DEA10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54B27-A629-4A1E-AFCA-E21E5AF0F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2484F-85F6-4BDB-9ED5-FC91FBBF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1D54-254F-4AEA-AD5E-17036432D7D1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0BBFE-C84C-4EB1-B091-D7E0A821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B08DE-8F00-4358-B7D7-45D04943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53B1-DEC4-49EC-AF1A-D3A5964C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9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2A21-209D-4752-BA5F-91F20D67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92288-CEEA-440E-8684-47097F74B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1D05-84A2-484D-A020-F94954E5E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1D54-254F-4AEA-AD5E-17036432D7D1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19005-2D1E-47BC-80AA-04B46C5DB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6E9CF-01B3-418E-BAA1-6CB50350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53B1-DEC4-49EC-AF1A-D3A5964C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517E8-78E9-4EE3-9FD9-88B95522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F7FF5-B3AF-4EFF-B07D-D6405E4EA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1CA97-BF7E-4152-A44C-95786D9A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1D54-254F-4AEA-AD5E-17036432D7D1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F3C16-5086-4D6F-8241-3003DABC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8A999-7710-41DF-AE25-968346D9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53B1-DEC4-49EC-AF1A-D3A5964C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5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CCE4A-1D4D-468F-9191-FF111D3A2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F2A53-9A15-4739-ADB1-957B3AFE6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D75BA-61C5-4E2E-AAFF-699C9FD2C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01130-0394-4601-82F9-FA8BEA4E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1D54-254F-4AEA-AD5E-17036432D7D1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8EB9B-3C18-4FC1-B144-7ACAAE4C3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F9A7D-5C17-4196-9D43-D8D6825B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53B1-DEC4-49EC-AF1A-D3A5964C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7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BCAE-6018-4A74-80AB-6DBE66B60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53BDF-7564-4497-8974-A43EEC4DF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6DBC2-404D-435A-A3EA-55EEDA837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664ED2-6C7D-4EF0-8442-87189F48A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99139-BC9D-409B-BDEE-DC2A6232A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7B769B-2036-4352-AFED-3C138511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1D54-254F-4AEA-AD5E-17036432D7D1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6EF1F-52CB-4075-8C73-0EB8D5F3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B71210-9330-4631-8393-F99272C3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53B1-DEC4-49EC-AF1A-D3A5964C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515A7-E71A-475C-99F5-ECA9C360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659410-BD85-49F3-9B47-9977271F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1D54-254F-4AEA-AD5E-17036432D7D1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E710F-5768-4F9D-85A6-1A8A9F55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FFFB4-242B-46C0-B341-48ADFFAD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53B1-DEC4-49EC-AF1A-D3A5964C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1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8866C-B5C8-4878-9C4F-C91BB719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1D54-254F-4AEA-AD5E-17036432D7D1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FEC88-03D3-421B-AEC6-28D7B2127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489D8-13C4-470E-8FED-DB4E0569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53B1-DEC4-49EC-AF1A-D3A5964C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9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6536A-E11D-4665-B104-D82BA20B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B2CFD-3F04-4701-8BDB-39B862189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DB92F-B945-4B82-882F-FB79B7443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9FBD5-4519-4A19-994A-D607BDC0D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1D54-254F-4AEA-AD5E-17036432D7D1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DFC59-E4C6-4838-AC82-6BCFD0D53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6AB46-6D4B-4A54-9C46-D45CD894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53B1-DEC4-49EC-AF1A-D3A5964C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6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B850-9348-49E1-B01B-9355C279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8E6C35-5531-4647-8071-B9CBAFEF1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C52AB-0CA5-452F-A052-97F9FE241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F1010-75A5-48E2-BCA9-34EAD050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1D54-254F-4AEA-AD5E-17036432D7D1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5C227-91C7-4A69-933F-8B3F10A9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5C298-D852-4C78-A845-0D241143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53B1-DEC4-49EC-AF1A-D3A5964C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2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840FF-3E2E-46C1-B6CA-B7807BF35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44F9B-BA38-47A4-A942-DD3E1D516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17737-6EC7-4A10-98D6-22C8A6C10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C1D54-254F-4AEA-AD5E-17036432D7D1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4F196-7AAD-4DD1-AB12-35F47745B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CB9F9-10A9-4365-8FEC-3CE68D3D1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853B1-DEC4-49EC-AF1A-D3A5964C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eonline.org/professional-development/high-quality-cte-tool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373A9-3248-4A38-BB48-564737AF56FC}"/>
              </a:ext>
            </a:extLst>
          </p:cNvPr>
          <p:cNvSpPr txBox="1"/>
          <p:nvPr/>
        </p:nvSpPr>
        <p:spPr>
          <a:xfrm>
            <a:off x="1035762" y="1713248"/>
            <a:ext cx="108005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" panose="02040604050505020304" pitchFamily="18" charset="0"/>
              </a:rPr>
              <a:t>“It is an inescapable fact that our society is based on work. Those who are not equipped with the knowledge and skills necessary to get-and keep-good jobs are denied full social inclusion and tend to drop out of the mainstream culture, polity and economy.”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7C0E3-8BA7-4D05-BD56-50BF6A4E1A18}"/>
              </a:ext>
            </a:extLst>
          </p:cNvPr>
          <p:cNvSpPr txBox="1"/>
          <p:nvPr/>
        </p:nvSpPr>
        <p:spPr>
          <a:xfrm>
            <a:off x="655983" y="5923722"/>
            <a:ext cx="3269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Anthony P. Carnevale</a:t>
            </a:r>
          </a:p>
          <a:p>
            <a:r>
              <a:rPr lang="en-US" sz="1200" i="1" dirty="0"/>
              <a:t>Research Professor and Director</a:t>
            </a:r>
          </a:p>
          <a:p>
            <a:r>
              <a:rPr lang="en-US" sz="1200" i="1" dirty="0"/>
              <a:t>The Georgetown University Center on Education and the Workforce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6306" y="452735"/>
            <a:ext cx="9110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Career and Technical Education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A5002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02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330944BE-35FA-4D44-A8EC-34049CDC5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6" y="262347"/>
            <a:ext cx="4084982" cy="6333306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61212" y="215452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Alignment with labor-market demand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rigorous core academics and career-focused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and career information and advising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Links between secondary and postsecondary education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Credentials with value in the labor market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Continuum of work-based learning experiences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Cross-sector partnerships</a:t>
            </a:r>
            <a:endParaRPr lang="en-US" sz="24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7221" y="385011"/>
            <a:ext cx="5303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Requirements of a Pathway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88D0AD6-5EE4-4764-94A2-74278CB10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7" y="2098980"/>
            <a:ext cx="2743206" cy="2743206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543285E-49E7-4F75-A821-8674BB7F2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973" y="2098980"/>
            <a:ext cx="2743206" cy="2743206"/>
          </a:xfrm>
          <a:prstGeom prst="rect">
            <a:avLst/>
          </a:prstGeom>
        </p:spPr>
      </p:pic>
      <p:pic>
        <p:nvPicPr>
          <p:cNvPr id="17" name="Picture 1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ADE9132-80CE-41FF-8819-1BB791870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79" y="2098980"/>
            <a:ext cx="2743206" cy="2743206"/>
          </a:xfrm>
          <a:prstGeom prst="rect">
            <a:avLst/>
          </a:prstGeom>
        </p:spPr>
      </p:pic>
      <p:pic>
        <p:nvPicPr>
          <p:cNvPr id="20" name="Picture 1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53D7700-7DA4-4C00-BAD7-E6413EDBF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385" y="2098980"/>
            <a:ext cx="2743206" cy="27432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7695" y="1021762"/>
            <a:ext cx="84691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good pathway guides a student from awareness</a:t>
            </a:r>
          </a:p>
          <a:p>
            <a:r>
              <a:rPr lang="en-US" sz="3200" dirty="0" smtClean="0"/>
              <a:t> to training over a period of time.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37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Resources for Administrators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Texascte.org</a:t>
            </a:r>
          </a:p>
          <a:p>
            <a:r>
              <a:rPr lang="en-US" dirty="0" smtClean="0"/>
              <a:t>CTAT Career and </a:t>
            </a:r>
            <a:r>
              <a:rPr lang="en-US" dirty="0" err="1" smtClean="0"/>
              <a:t>TechnicalAssociation</a:t>
            </a:r>
            <a:r>
              <a:rPr lang="en-US" dirty="0" smtClean="0"/>
              <a:t> of Texas</a:t>
            </a:r>
          </a:p>
          <a:p>
            <a:r>
              <a:rPr lang="en-US" dirty="0" smtClean="0"/>
              <a:t>ACTE Association of Career and Technical Education </a:t>
            </a:r>
          </a:p>
          <a:p>
            <a:pPr lvl="1"/>
            <a:r>
              <a:rPr lang="en-US" dirty="0" smtClean="0"/>
              <a:t>High Quality CTE 4.0- </a:t>
            </a:r>
            <a:r>
              <a:rPr lang="en-US" dirty="0" smtClean="0">
                <a:hlinkClick r:id="rId2"/>
              </a:rPr>
              <a:t>Most valuable resource out there</a:t>
            </a:r>
            <a:endParaRPr lang="en-US" dirty="0" smtClean="0"/>
          </a:p>
          <a:p>
            <a:pPr lvl="1"/>
            <a:r>
              <a:rPr lang="en-US" dirty="0" smtClean="0"/>
              <a:t>Read Learning For Careers</a:t>
            </a:r>
          </a:p>
          <a:p>
            <a:pPr lvl="1"/>
            <a:r>
              <a:rPr lang="en-US" dirty="0" smtClean="0"/>
              <a:t>Read Answering Why By Mark </a:t>
            </a:r>
            <a:r>
              <a:rPr lang="en-US" dirty="0" err="1" smtClean="0"/>
              <a:t>Perna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1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2F2584B-D94E-4A11-B69D-AA3C1BAD44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0" t="13886" r="26222" b="16466"/>
          <a:stretch/>
        </p:blipFill>
        <p:spPr>
          <a:xfrm>
            <a:off x="1620078" y="526775"/>
            <a:ext cx="6321287" cy="4025347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7DB3F7-1491-481F-85CE-2C05B00671B0}"/>
              </a:ext>
            </a:extLst>
          </p:cNvPr>
          <p:cNvSpPr txBox="1"/>
          <p:nvPr/>
        </p:nvSpPr>
        <p:spPr>
          <a:xfrm>
            <a:off x="685799" y="5307496"/>
            <a:ext cx="4532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" panose="02040604050505020304" pitchFamily="18" charset="0"/>
              </a:rPr>
              <a:t>Self-assessment for High Quality CTE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" panose="02040604050505020304" pitchFamily="18" charset="0"/>
              </a:rPr>
              <a:t>Work-Ready Industry Certifications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" panose="02040604050505020304" pitchFamily="18" charset="0"/>
              </a:rPr>
              <a:t>Strong Pathway Content Huddles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" panose="02040604050505020304" pitchFamily="18" charset="0"/>
              </a:rPr>
              <a:t>Post-Secondary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8108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Did you know CTE courses can count for Core academic credit?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" r="292" b="50982"/>
          <a:stretch/>
        </p:blipFill>
        <p:spPr>
          <a:xfrm>
            <a:off x="188495" y="1678660"/>
            <a:ext cx="5770428" cy="3531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26"/>
          <a:stretch/>
        </p:blipFill>
        <p:spPr>
          <a:xfrm>
            <a:off x="6416842" y="1678660"/>
            <a:ext cx="5543958" cy="36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8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7BD20AF-29D6-471F-BA38-1DB2A445B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749" y="1738361"/>
            <a:ext cx="3483401" cy="3930286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2001022-545D-4D06-981D-3A8D3D2CD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65" y="1705556"/>
            <a:ext cx="3538632" cy="396309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82562C-7223-48F2-B50E-188DB4DC4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4" y="1705556"/>
            <a:ext cx="3682319" cy="3930286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862105" y="505326"/>
            <a:ext cx="10799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All CTE programs should operate around five domains of decision making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94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4927470-4688-4B23-A7EB-8745D216D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61" y="1421735"/>
            <a:ext cx="3781917" cy="4325568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B299A910-AB87-42A3-84B7-7A24BE4F4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69" y="1421734"/>
            <a:ext cx="3726459" cy="4325569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623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A8D43A-B1DD-4AA3-9BF4-428C86689887}"/>
              </a:ext>
            </a:extLst>
          </p:cNvPr>
          <p:cNvSpPr txBox="1"/>
          <p:nvPr/>
        </p:nvSpPr>
        <p:spPr>
          <a:xfrm>
            <a:off x="1242392" y="2405270"/>
            <a:ext cx="10605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" panose="02040604050505020304" pitchFamily="18" charset="0"/>
              </a:rPr>
              <a:t>“The ultimate relevance of education is when it empowers people to do work in the world rather than retreat from it.”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78AAA-1DBA-4551-8DD3-79AF44CC7AF0}"/>
              </a:ext>
            </a:extLst>
          </p:cNvPr>
          <p:cNvSpPr txBox="1"/>
          <p:nvPr/>
        </p:nvSpPr>
        <p:spPr>
          <a:xfrm>
            <a:off x="655983" y="5923722"/>
            <a:ext cx="3269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Anthony P. Carnevale</a:t>
            </a:r>
          </a:p>
          <a:p>
            <a:r>
              <a:rPr lang="en-US" sz="1200" i="1" dirty="0"/>
              <a:t>Research Professor and Director</a:t>
            </a:r>
          </a:p>
          <a:p>
            <a:r>
              <a:rPr lang="en-US" sz="1200" i="1" dirty="0"/>
              <a:t>The Georgetown University Center on Education and the Workforce</a:t>
            </a:r>
          </a:p>
        </p:txBody>
      </p:sp>
    </p:spTree>
    <p:extLst>
      <p:ext uri="{BB962C8B-B14F-4D97-AF65-F5344CB8AC3E}">
        <p14:creationId xmlns:p14="http://schemas.microsoft.com/office/powerpoint/2010/main" val="27227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3968</TotalTime>
  <Words>381</Words>
  <Application>Microsoft Office PowerPoint</Application>
  <PresentationFormat>Widescreen</PresentationFormat>
  <Paragraphs>38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</vt:lpstr>
      <vt:lpstr>Times New Roman</vt:lpstr>
      <vt:lpstr>Office Theme</vt:lpstr>
      <vt:lpstr>PowerPoint Presentation</vt:lpstr>
      <vt:lpstr>PowerPoint Presentation</vt:lpstr>
      <vt:lpstr>PowerPoint Presentation</vt:lpstr>
      <vt:lpstr>Resources for Administrators</vt:lpstr>
      <vt:lpstr>PowerPoint Presentation</vt:lpstr>
      <vt:lpstr>Did you know CTE courses can count for Core academic credit?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Cylynn Braswell</dc:creator>
  <cp:lastModifiedBy>Braswell, CyLynn</cp:lastModifiedBy>
  <cp:revision>62</cp:revision>
  <cp:lastPrinted>2017-11-06T23:06:27Z</cp:lastPrinted>
  <dcterms:created xsi:type="dcterms:W3CDTF">2017-11-06T21:03:51Z</dcterms:created>
  <dcterms:modified xsi:type="dcterms:W3CDTF">2018-12-13T03:18:34Z</dcterms:modified>
</cp:coreProperties>
</file>