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8" r:id="rId14"/>
    <p:sldId id="275" r:id="rId15"/>
    <p:sldId id="269" r:id="rId16"/>
    <p:sldId id="270" r:id="rId17"/>
    <p:sldId id="271" r:id="rId18"/>
    <p:sldId id="267" r:id="rId19"/>
    <p:sldId id="272" r:id="rId20"/>
    <p:sldId id="273" r:id="rId21"/>
    <p:sldId id="276" r:id="rId22"/>
  </p:sldIdLst>
  <p:sldSz cx="9144000" cy="5143500" type="screen16x9"/>
  <p:notesSz cx="6950075" cy="9236075"/>
  <p:embeddedFontLs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2FFD6B-DA00-422B-BF99-AAEFCDE0C0B6}">
  <a:tblStyle styleId="{1D2FFD6B-DA00-422B-BF99-AAEFCDE0C0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fe62774d1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fe62774d1_0_47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fe62774d1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fe62774d1_0_47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fe62774d1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fe62774d1_0_48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0935bf3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0935bf391_0_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0935bf3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0935bf391_0_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"/>
              <a:t>School Academic WIG aligned to District WIG, Class WIGs aligned to school WIG-Vital goals that must be achieved to fulfill your school’s purpose and vision. 1-3 goals help us to keep focused. </a:t>
            </a:r>
            <a:endParaRPr dirty="0"/>
          </a:p>
          <a:p>
            <a:pPr marL="0" indent="0">
              <a:buNone/>
            </a:pPr>
            <a:r>
              <a:rPr lang="en"/>
              <a:t>Lead Measures are the leavers you use to achieve the WIG. Predictable and Influenceable. </a:t>
            </a:r>
            <a:endParaRPr dirty="0"/>
          </a:p>
          <a:p>
            <a:pPr marL="0" indent="0">
              <a:buNone/>
            </a:pPr>
            <a:r>
              <a:rPr lang="en"/>
              <a:t>Scoreboards-Results drive engagement. Goal and progress on lead measures.</a:t>
            </a:r>
            <a:endParaRPr dirty="0"/>
          </a:p>
          <a:p>
            <a:pPr marL="0" indent="0">
              <a:buNone/>
            </a:pPr>
            <a:r>
              <a:rPr lang="en"/>
              <a:t>Accountability-You are more likely to achieve a goal if you are accountable to someone. Make adjustments along the way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0935bf3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0935bf391_0_1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fe62774d1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fe62774d1_0_48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0935bf3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0935bf391_0_1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0935bf3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0935bf391_0_2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fe62774d1_0_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1" name="Google Shape;101;g4fe62774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fe62774d1_0_9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7" name="Google Shape;107;g4fe62774d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fe62774d1_0_18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3" name="Google Shape;113;g4fe62774d1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fe62774d1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fe62774d1_0_45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fe62774d1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fe62774d1_0_27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fe62774d1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fe62774d1_0_45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fe62774d1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fe62774d1_0_46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e62774d1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fe62774d1_0_466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3572"/>
            <a:ext cx="3761184" cy="5147072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035052"/>
            <a:ext cx="6430967" cy="196214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2997200"/>
            <a:ext cx="5240734" cy="1041401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4412457"/>
            <a:ext cx="324303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7115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614464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3" cy="2286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369842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2571749"/>
            <a:ext cx="6399611" cy="2857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3" cy="1085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766629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481436"/>
            <a:ext cx="7514032" cy="11016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3036"/>
            <a:ext cx="7514033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515976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6472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11454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514351"/>
            <a:ext cx="6742509" cy="20573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2914650"/>
            <a:ext cx="7514033" cy="66675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581400"/>
            <a:ext cx="7514033" cy="762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952542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14350"/>
            <a:ext cx="7514034" cy="204549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473165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00889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514350"/>
            <a:ext cx="1327777" cy="3829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514350"/>
            <a:ext cx="6014807" cy="38290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7431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4400349"/>
            <a:ext cx="41337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6800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8910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2368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1993900"/>
            <a:ext cx="34553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000250"/>
            <a:ext cx="3466903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7981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6768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309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514350"/>
            <a:ext cx="4680743" cy="382905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5118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657336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0"/>
            <a:ext cx="1827610" cy="51435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514351"/>
            <a:ext cx="7514035" cy="13144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4412457"/>
            <a:ext cx="857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4412457"/>
            <a:ext cx="53131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1715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4dxos.com/formslogin/login.aspx?ReturnUrl=%2fdefault.aspx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bennett@bisdmail.net" TargetMode="External"/><Relationship Id="rId2" Type="http://schemas.openxmlformats.org/officeDocument/2006/relationships/hyperlink" Target="mailto:cbasham@bisdmail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lincovey.com/Solutions/Execution/4-disciplin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4dxos.com/formslogin/login.aspx?ReturnUrl=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Disciplines of Execution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Burleson ISD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When</a:t>
            </a:r>
            <a:endParaRPr dirty="0"/>
          </a:p>
        </p:txBody>
      </p:sp>
      <p:sp>
        <p:nvSpPr>
          <p:cNvPr id="154" name="Google Shape;154;p23"/>
          <p:cNvSpPr txBox="1">
            <a:spLocks noGrp="1"/>
          </p:cNvSpPr>
          <p:nvPr>
            <p:ph idx="1"/>
          </p:nvPr>
        </p:nvSpPr>
        <p:spPr>
          <a:xfrm>
            <a:off x="1028700" y="1354736"/>
            <a:ext cx="7200900" cy="26859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2200" i="0" dirty="0">
                <a:solidFill>
                  <a:schemeClr val="dk1"/>
                </a:solidFill>
              </a:rPr>
              <a:t>Weekly--same time every week</a:t>
            </a:r>
            <a:endParaRPr sz="2200" i="0"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2200" i="0" dirty="0">
                <a:solidFill>
                  <a:schemeClr val="dk1"/>
                </a:solidFill>
              </a:rPr>
              <a:t>Principals--each Monday morning through ZOOM app</a:t>
            </a:r>
            <a:endParaRPr sz="2200" i="0" dirty="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2200" dirty="0">
                <a:solidFill>
                  <a:schemeClr val="dk1"/>
                </a:solidFill>
              </a:rPr>
              <a:t>Elementary @ 8:15</a:t>
            </a:r>
            <a:endParaRPr sz="2200" dirty="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2200" dirty="0">
                <a:solidFill>
                  <a:schemeClr val="dk1"/>
                </a:solidFill>
              </a:rPr>
              <a:t>Middle @ 8:45</a:t>
            </a:r>
            <a:endParaRPr sz="2200" dirty="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2200" dirty="0">
                <a:solidFill>
                  <a:schemeClr val="dk1"/>
                </a:solidFill>
              </a:rPr>
              <a:t>High @ 9:15</a:t>
            </a:r>
            <a:endParaRPr sz="2200"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2200" i="0" dirty="0">
                <a:solidFill>
                  <a:schemeClr val="dk1"/>
                </a:solidFill>
              </a:rPr>
              <a:t>Principals report on last week’s commitments to the lead measures and make new commitments</a:t>
            </a:r>
            <a:endParaRPr sz="2200" i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80AC5-5190-41BE-AB64-C41EB90EB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4DXOS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412C2-0197-4421-B969-2DC9B3464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https://4dxos.com/formslogin/login.aspx?ReturnUrl=%2fdefault.aspx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4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 dirty="0"/>
          </a:p>
        </p:txBody>
      </p:sp>
      <p:sp>
        <p:nvSpPr>
          <p:cNvPr id="170" name="Google Shape;170;p26"/>
          <p:cNvSpPr txBox="1">
            <a:spLocks noGrp="1"/>
          </p:cNvSpPr>
          <p:nvPr>
            <p:ph idx="1"/>
          </p:nvPr>
        </p:nvSpPr>
        <p:spPr>
          <a:xfrm>
            <a:off x="1113233" y="1221698"/>
            <a:ext cx="7514035" cy="3121703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■"/>
            </a:pPr>
            <a:r>
              <a:rPr lang="en" sz="2000" dirty="0"/>
              <a:t>We are seeing some improvement in reading scores but still not systemwide</a:t>
            </a:r>
            <a:endParaRPr sz="20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2000" dirty="0"/>
              <a:t>Pockets of success on </a:t>
            </a:r>
            <a:r>
              <a:rPr lang="en-US" sz="2000" dirty="0"/>
              <a:t>each</a:t>
            </a:r>
            <a:r>
              <a:rPr lang="en" sz="2000" dirty="0"/>
              <a:t> campus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2000" dirty="0"/>
              <a:t>We are using MAP data as a Lead Measure</a:t>
            </a:r>
            <a:endParaRPr sz="20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2000" dirty="0"/>
              <a:t>Winter results show declines in Math scores from 4th - 11th grades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2000" dirty="0"/>
              <a:t>We are staying the course and principals are using the data to guide their campus lead measures and commitments</a:t>
            </a:r>
            <a:endParaRPr sz="2000" dirty="0"/>
          </a:p>
          <a:p>
            <a:pPr marL="45720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9BDA-C652-4668-9F6A-F6D21FFFA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Campus Perspective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81E86A0-AE86-4744-8FAD-0F73E8921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Marla Bennett</a:t>
            </a:r>
          </a:p>
        </p:txBody>
      </p:sp>
    </p:spTree>
    <p:extLst>
      <p:ext uri="{BB962C8B-B14F-4D97-AF65-F5344CB8AC3E}">
        <p14:creationId xmlns:p14="http://schemas.microsoft.com/office/powerpoint/2010/main" val="69591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1028700" y="0"/>
            <a:ext cx="7200900" cy="1221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Academy of Leadership and Technology at Mound:  </a:t>
            </a:r>
            <a:r>
              <a:rPr lang="en" sz="3000" b="1" i="1"/>
              <a:t>Leader in Me</a:t>
            </a:r>
            <a:r>
              <a:rPr lang="en" sz="3000" b="1"/>
              <a:t> School </a:t>
            </a:r>
            <a:endParaRPr sz="3000" b="1" dirty="0"/>
          </a:p>
        </p:txBody>
      </p:sp>
      <p:sp>
        <p:nvSpPr>
          <p:cNvPr id="176" name="Google Shape;176;p27"/>
          <p:cNvSpPr txBox="1">
            <a:spLocks noGrp="1"/>
          </p:cNvSpPr>
          <p:nvPr>
            <p:ph idx="1"/>
          </p:nvPr>
        </p:nvSpPr>
        <p:spPr>
          <a:xfrm>
            <a:off x="547950" y="1371600"/>
            <a:ext cx="6493500" cy="3449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Title One Campus, 50% ECD, Neighborhood Campus with School of Choice-3rd year (Leadership and Technology Focus)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Framework for Leader in Me: Leadership, Culture, and Academics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Year 1-Creating Culture, Focus on 7 Habits of Happy Kids, Modeled WIG at Campus Level, Teacher Lighthouse Team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Year 2- Aligning Academics-4 Disciplines of Execution, WIGS, Student Lighthouse Team Grades 3-5, Jan.2018 added Junior Lighthouse Team Grades K-2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Year 3-Empowering Instruction-added 2nd Student Led Conference in Fall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441" y="1963900"/>
            <a:ext cx="2102559" cy="19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1028700" y="214325"/>
            <a:ext cx="7200900" cy="1007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Academy of Leadership and Technology at Mound:  Goal Achieving System/4DX</a:t>
            </a:r>
            <a:endParaRPr sz="3000" b="1" dirty="0"/>
          </a:p>
        </p:txBody>
      </p:sp>
      <p:sp>
        <p:nvSpPr>
          <p:cNvPr id="183" name="Google Shape;183;p28"/>
          <p:cNvSpPr txBox="1">
            <a:spLocks noGrp="1"/>
          </p:cNvSpPr>
          <p:nvPr>
            <p:ph idx="1"/>
          </p:nvPr>
        </p:nvSpPr>
        <p:spPr>
          <a:xfrm>
            <a:off x="1028800" y="1371600"/>
            <a:ext cx="4029000" cy="3579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■"/>
            </a:pPr>
            <a:r>
              <a:rPr lang="en" sz="1800" b="1"/>
              <a:t>Discipline 1</a:t>
            </a:r>
            <a:r>
              <a:rPr lang="en" sz="1800"/>
              <a:t>-Focus on the Wildly Important (WIG-X to Y by when)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b="1"/>
              <a:t>Discipline 2</a:t>
            </a:r>
            <a:r>
              <a:rPr lang="en" sz="1800"/>
              <a:t>-Act on the Lead Measures, Take the Key Steps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b="1"/>
              <a:t>Discipline 3-</a:t>
            </a:r>
            <a:r>
              <a:rPr lang="en" sz="1800"/>
              <a:t>Keep a Compelling Scoreboard-Keep Score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 b="1"/>
              <a:t>Discipline 4</a:t>
            </a:r>
            <a:r>
              <a:rPr lang="en" sz="1800"/>
              <a:t>-Create a Cadence of Accountability (Collaborate/Huddle Up) </a:t>
            </a:r>
            <a:endParaRPr sz="1800" dirty="0"/>
          </a:p>
          <a:p>
            <a:pPr marL="91440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200" y="1373825"/>
            <a:ext cx="3765200" cy="361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624100" y="214325"/>
            <a:ext cx="8520000" cy="1007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Academy of Leadership and Technology at Mound:  </a:t>
            </a:r>
            <a:r>
              <a:rPr lang="en" sz="3000" b="1" i="1"/>
              <a:t>Wildly Important Goals 2018-2019</a:t>
            </a:r>
            <a:endParaRPr sz="3000" b="1" dirty="0"/>
          </a:p>
        </p:txBody>
      </p:sp>
      <p:sp>
        <p:nvSpPr>
          <p:cNvPr id="190" name="Google Shape;190;p29"/>
          <p:cNvSpPr txBox="1">
            <a:spLocks noGrp="1"/>
          </p:cNvSpPr>
          <p:nvPr>
            <p:ph idx="1"/>
          </p:nvPr>
        </p:nvSpPr>
        <p:spPr>
          <a:xfrm>
            <a:off x="624100" y="1466425"/>
            <a:ext cx="6598200" cy="3000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dk1"/>
                </a:solidFill>
              </a:rPr>
              <a:t>WIG #1</a:t>
            </a:r>
            <a:r>
              <a:rPr lang="en" sz="1800">
                <a:solidFill>
                  <a:schemeClr val="dk1"/>
                </a:solidFill>
              </a:rPr>
              <a:t>  Student growth scores will increase by 5% in reading for all students by May, 2019 as measured by MAP assessment.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dk1"/>
                </a:solidFill>
              </a:rPr>
              <a:t>WIG #2  </a:t>
            </a:r>
            <a:r>
              <a:rPr lang="en" sz="1800">
                <a:solidFill>
                  <a:schemeClr val="dk1"/>
                </a:solidFill>
              </a:rPr>
              <a:t>100% of Academy of Leadership and Technology at Mound Elementary students will hold a Fall and Spring student-led parent conference by March 29, 2019.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chemeClr val="dk1"/>
                </a:solidFill>
              </a:rPr>
              <a:t>WIG #3  </a:t>
            </a:r>
            <a:r>
              <a:rPr lang="en" sz="1800">
                <a:solidFill>
                  <a:schemeClr val="dk1"/>
                </a:solidFill>
              </a:rPr>
              <a:t>100% of Academy of Leadership and Technology at Mound Elementary students will hold a leadership role.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br>
              <a:rPr lang="en" sz="2400" b="1" i="1">
                <a:solidFill>
                  <a:schemeClr val="dk1"/>
                </a:solidFill>
              </a:rPr>
            </a:br>
            <a:endParaRPr sz="24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9450" y="3364700"/>
            <a:ext cx="2114550" cy="17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472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473875" y="214325"/>
            <a:ext cx="8565000" cy="10071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Academy of Leadership and Technology at Mound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Student Goal Setting, Class, and Grade Level Scoreboards</a:t>
            </a:r>
            <a:endParaRPr sz="3000" b="1" dirty="0"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86" y="1221425"/>
            <a:ext cx="3210015" cy="413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7450" y="2571750"/>
            <a:ext cx="28265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0950" y="792075"/>
            <a:ext cx="19788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0900" y="1527977"/>
            <a:ext cx="2826550" cy="36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Source Sans Pro"/>
              <a:buNone/>
            </a:pPr>
            <a:r>
              <a:rPr lang="en" sz="3300" b="0" i="0" u="none" strike="noStrike" cap="none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change?</a:t>
            </a:r>
            <a:endParaRPr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indent="-292100">
              <a:spcBef>
                <a:spcPts val="500"/>
              </a:spcBef>
              <a:buSzPts val="1800"/>
              <a:buFont typeface="Source Sans Pro"/>
              <a:buChar char="–"/>
            </a:pPr>
            <a:r>
              <a:rPr lang="en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achievement data results for 2016-17</a:t>
            </a:r>
            <a:endParaRPr sz="2000" dirty="0"/>
          </a:p>
          <a:p>
            <a:pPr marL="228600" indent="-292100">
              <a:spcBef>
                <a:spcPts val="500"/>
              </a:spcBef>
              <a:buSzPts val="1800"/>
              <a:buFont typeface="Source Sans Pro"/>
              <a:buChar char="–"/>
            </a:pPr>
            <a:r>
              <a:rPr lang="en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Research and experiences of the </a:t>
            </a:r>
            <a:r>
              <a:rPr lang="en" sz="2000" dirty="0"/>
              <a:t>executive</a:t>
            </a:r>
            <a:r>
              <a:rPr lang="en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team</a:t>
            </a:r>
            <a:endParaRPr sz="2000" b="0" i="1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92100" lvl="0" indent="-266700" algn="l" rtl="0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</a:pPr>
            <a:r>
              <a:rPr lang="en" sz="2000" i="0" dirty="0"/>
              <a:t>Our systems were perfectly aligned for the results we received.  If we wanted better results, we needed a more narrow focus. </a:t>
            </a:r>
            <a:endParaRPr sz="2000" dirty="0"/>
          </a:p>
          <a:p>
            <a:pPr marL="0" marR="0" lvl="0" indent="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292100" marR="0" lvl="0" indent="-20320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</a:pPr>
            <a:endParaRPr sz="1400" b="0" i="0" u="none" strike="noStrike" cap="none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669125" y="0"/>
            <a:ext cx="8474700" cy="1050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Academy of Leadership and Technology at Mound  </a:t>
            </a:r>
            <a:endParaRPr sz="3000" b="1" dirty="0"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550" y="1373825"/>
            <a:ext cx="2826550" cy="32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5100" y="1373825"/>
            <a:ext cx="2628900" cy="35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125" y="1050200"/>
            <a:ext cx="2826548" cy="4093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1165-74F7-4601-AB6D-5961FB46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F34FC-912F-473A-B505-EEE0DB02A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Questions ?</a:t>
            </a:r>
          </a:p>
          <a:p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cbasham@bisdmail.net</a:t>
            </a:r>
            <a:endParaRPr lang="en-US" sz="2400" dirty="0"/>
          </a:p>
          <a:p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mbennett@bisdmail.net</a:t>
            </a:r>
            <a:endParaRPr lang="en-US" sz="24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48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Source Sans Pro"/>
              <a:buNone/>
            </a:pPr>
            <a:r>
              <a:rPr lang="en" sz="3300" b="0" i="0" u="none" strike="noStrike" cap="none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District Educational Improvement Committee (DEIC)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92100" marR="0" lvl="0" indent="-2921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 </a:t>
            </a:r>
            <a:r>
              <a:rPr lang="en" sz="2000" dirty="0"/>
              <a:t>to review </a:t>
            </a: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 objectives &amp; strategies (keep, combine, or discard) </a:t>
            </a:r>
            <a:endParaRPr sz="2000" dirty="0"/>
          </a:p>
          <a:p>
            <a:pPr marL="292100" marR="0" lvl="0" indent="-29210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DIP was detailed &amp; prescriptive; hard to define the </a:t>
            </a:r>
            <a:r>
              <a:rPr lang="en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</a:t>
            </a: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much less the </a:t>
            </a:r>
            <a:r>
              <a:rPr lang="en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</a:t>
            </a: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 </a:t>
            </a:r>
            <a:endParaRPr sz="2000" dirty="0"/>
          </a:p>
          <a:p>
            <a:pPr marL="292100" marR="0" lvl="0" indent="-29210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‘Keep’ stack was the smallest.</a:t>
            </a:r>
            <a:endParaRPr sz="2000" dirty="0"/>
          </a:p>
          <a:p>
            <a:pPr marL="292100" marR="0" lvl="0" indent="-29210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</a:pP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knew we needed to narrow our focus of planning </a:t>
            </a:r>
            <a:r>
              <a:rPr lang="en" sz="2000" b="0" i="1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</a:t>
            </a:r>
            <a:r>
              <a:rPr lang="en" sz="20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doing. </a:t>
            </a:r>
            <a:endParaRPr sz="2000" dirty="0"/>
          </a:p>
          <a:p>
            <a:pPr marL="0" marR="0" lvl="0" indent="0" algn="l" rtl="0">
              <a:lnSpc>
                <a:spcPct val="94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Source Sans Pro"/>
              <a:buNone/>
            </a:pPr>
            <a:r>
              <a:rPr lang="en" sz="33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Annual Goal Setting—District Improvement Plan</a:t>
            </a:r>
            <a:endParaRPr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92100" marR="0" lvl="0" indent="-2921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realize increases in student achievement and learning—</a:t>
            </a:r>
          </a:p>
          <a:p>
            <a:pPr marL="635000" lvl="1" indent="-29210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Narrowed the scope of our work &amp;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worked to bring greater focus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our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targets </a:t>
            </a:r>
          </a:p>
          <a:p>
            <a:pPr marL="292100" indent="-29210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</a:pPr>
            <a:r>
              <a:rPr lang="en-US" sz="2400" dirty="0"/>
              <a:t>Objective</a:t>
            </a:r>
            <a:r>
              <a:rPr lang="en" sz="2400" dirty="0"/>
              <a:t>:  to become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effective and efficient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 Accomplishment</a:t>
            </a:r>
            <a:endParaRPr dirty="0"/>
          </a:p>
        </p:txBody>
      </p:sp>
      <p:sp>
        <p:nvSpPr>
          <p:cNvPr id="122" name="Google Shape;122;p18"/>
          <p:cNvSpPr txBox="1">
            <a:spLocks noGrp="1"/>
          </p:cNvSpPr>
          <p:nvPr>
            <p:ph idx="1"/>
          </p:nvPr>
        </p:nvSpPr>
        <p:spPr>
          <a:xfrm>
            <a:off x="845925" y="1714500"/>
            <a:ext cx="7383600" cy="26859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/>
              <a:t>FranklinCovey Research</a:t>
            </a:r>
            <a:endParaRPr dirty="0"/>
          </a:p>
        </p:txBody>
      </p:sp>
      <p:graphicFrame>
        <p:nvGraphicFramePr>
          <p:cNvPr id="123" name="Google Shape;123;p18"/>
          <p:cNvGraphicFramePr/>
          <p:nvPr>
            <p:extLst>
              <p:ext uri="{D42A27DB-BD31-4B8C-83A1-F6EECF244321}">
                <p14:modId xmlns:p14="http://schemas.microsoft.com/office/powerpoint/2010/main" val="2439614618"/>
              </p:ext>
            </p:extLst>
          </p:nvPr>
        </p:nvGraphicFramePr>
        <p:xfrm>
          <a:off x="952500" y="2190750"/>
          <a:ext cx="7239000" cy="2011620"/>
        </p:xfrm>
        <a:graphic>
          <a:graphicData uri="http://schemas.openxmlformats.org/drawingml/2006/table">
            <a:tbl>
              <a:tblPr>
                <a:noFill/>
                <a:tableStyleId>{1D2FFD6B-DA00-422B-BF99-AAEFCDE0C0B6}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Number of Goals </a:t>
                      </a:r>
                      <a:endParaRPr sz="1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(in addition to the whirwind)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2-3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4-10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11-20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Goals Achieved with Excellence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2-3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0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028700" y="514350"/>
            <a:ext cx="7200900" cy="7608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Narrowing Our Focus Using 4DX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idx="1"/>
          </p:nvPr>
        </p:nvSpPr>
        <p:spPr>
          <a:xfrm>
            <a:off x="1028700" y="1714500"/>
            <a:ext cx="7715100" cy="31299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r>
              <a:rPr lang="en-US" dirty="0"/>
              <a:t>District </a:t>
            </a:r>
            <a:r>
              <a:rPr lang="en" dirty="0"/>
              <a:t>Goal 1:  Student Achievement</a:t>
            </a:r>
            <a:endParaRPr dirty="0"/>
          </a:p>
        </p:txBody>
      </p:sp>
      <p:graphicFrame>
        <p:nvGraphicFramePr>
          <p:cNvPr id="130" name="Google Shape;130;p19"/>
          <p:cNvGraphicFramePr/>
          <p:nvPr>
            <p:extLst>
              <p:ext uri="{D42A27DB-BD31-4B8C-83A1-F6EECF244321}">
                <p14:modId xmlns:p14="http://schemas.microsoft.com/office/powerpoint/2010/main" val="1985908769"/>
              </p:ext>
            </p:extLst>
          </p:nvPr>
        </p:nvGraphicFramePr>
        <p:xfrm>
          <a:off x="1543050" y="2154544"/>
          <a:ext cx="4629150" cy="2468840"/>
        </p:xfrm>
        <a:graphic>
          <a:graphicData uri="http://schemas.openxmlformats.org/drawingml/2006/table">
            <a:tbl>
              <a:tblPr>
                <a:noFill/>
                <a:tableStyleId>{1D2FFD6B-DA00-422B-BF99-AAEFCDE0C0B6}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School Year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# of Performance Objectives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# of Strategies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2016-17 (before implementation of 4DX)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8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81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2017-18 (Year 1 of 4DX)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31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2018-19 (Year 2 of 4DX)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 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17</a:t>
                      </a:r>
                      <a:endParaRPr sz="1400" dirty="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Burleson ISD WIG</a:t>
            </a:r>
            <a:endParaRPr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BISD student achievement and progress levels will increase by 5% in all tested content areas for all student groups.</a:t>
            </a:r>
            <a:endParaRPr sz="2400" dirty="0"/>
          </a:p>
          <a:p>
            <a:pPr marL="45720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4 Disciplines</a:t>
            </a: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idx="1"/>
          </p:nvPr>
        </p:nvSpPr>
        <p:spPr>
          <a:xfrm>
            <a:off x="1028700" y="1226625"/>
            <a:ext cx="7200900" cy="3432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571500" lvl="0" indent="-457200" rtl="0">
              <a:spcBef>
                <a:spcPts val="8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2000" dirty="0"/>
              <a:t>Focus on the Wildly Important </a:t>
            </a:r>
            <a:r>
              <a:rPr lang="en-US" sz="2000" dirty="0"/>
              <a:t>Goal </a:t>
            </a:r>
            <a:r>
              <a:rPr lang="en" sz="2000" dirty="0"/>
              <a:t>(</a:t>
            </a:r>
            <a:r>
              <a:rPr lang="en-US" sz="2000" dirty="0"/>
              <a:t>WIG)</a:t>
            </a:r>
          </a:p>
          <a:p>
            <a:pPr marL="571500" lvl="0" indent="-457200" rtl="0">
              <a:spcBef>
                <a:spcPts val="8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2000" dirty="0"/>
              <a:t>Act on the Lead Measures</a:t>
            </a:r>
          </a:p>
          <a:p>
            <a:pPr marL="571500" lvl="0" indent="-457200" rtl="0">
              <a:spcBef>
                <a:spcPts val="8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2000" dirty="0"/>
              <a:t>Keep a Compelling Scoreboard (</a:t>
            </a:r>
            <a:r>
              <a:rPr lang="en-US" sz="2000" dirty="0"/>
              <a:t>electronic &amp;/or physical)</a:t>
            </a:r>
          </a:p>
          <a:p>
            <a:pPr marL="571500" lvl="0" indent="-457200" rtl="0">
              <a:spcBef>
                <a:spcPts val="80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2000" dirty="0"/>
              <a:t>Create a Cadence of Accountability</a:t>
            </a:r>
            <a:endParaRPr sz="2000" dirty="0"/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/>
              <a:t>5 </a:t>
            </a:r>
            <a:r>
              <a:rPr lang="en-US" sz="1800" dirty="0"/>
              <a:t>minute </a:t>
            </a:r>
            <a:r>
              <a:rPr lang="en" dirty="0"/>
              <a:t>v</a:t>
            </a:r>
            <a:r>
              <a:rPr lang="en" sz="1800" dirty="0"/>
              <a:t>ideo </a:t>
            </a:r>
            <a:r>
              <a:rPr lang="en" dirty="0"/>
              <a:t>o</a:t>
            </a:r>
            <a:r>
              <a:rPr lang="en" sz="1800" dirty="0"/>
              <a:t>verview: 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https://www.franklincovey.com/Solutions/Execution/4-disciplines.html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How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idx="1"/>
          </p:nvPr>
        </p:nvSpPr>
        <p:spPr>
          <a:xfrm>
            <a:off x="1028700" y="1401580"/>
            <a:ext cx="7200900" cy="299882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" sz="2400" dirty="0"/>
              <a:t>Weekly WIG Sessions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" sz="2400" dirty="0"/>
              <a:t>Developing Lead Measures 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" sz="2400" dirty="0"/>
              <a:t>Changes in adult behavior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" sz="2400" dirty="0"/>
              <a:t>What we can leverage and influence</a:t>
            </a: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</a:pPr>
            <a:r>
              <a:rPr lang="en" sz="2400" dirty="0"/>
              <a:t>Commitments to the lead </a:t>
            </a:r>
            <a:r>
              <a:rPr lang="en-US" sz="2400" dirty="0"/>
              <a:t>measures</a:t>
            </a:r>
          </a:p>
          <a:p>
            <a:pPr indent="-381000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r>
              <a:rPr lang="en" sz="2400" dirty="0"/>
              <a:t>Scoreboards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https://4dxos.com/formslogin/login.aspx?ReturnUrl=%2fdefault.aspx</a:t>
            </a:r>
            <a:endParaRPr sz="2400" dirty="0"/>
          </a:p>
          <a:p>
            <a:pPr marL="91440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55</TotalTime>
  <Words>820</Words>
  <Application>Microsoft Office PowerPoint</Application>
  <PresentationFormat>On-screen Show (16:9)</PresentationFormat>
  <Paragraphs>103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Wingdings</vt:lpstr>
      <vt:lpstr>Corbel</vt:lpstr>
      <vt:lpstr>Source Sans Pro</vt:lpstr>
      <vt:lpstr>Parallax</vt:lpstr>
      <vt:lpstr>4 Disciplines of Execution</vt:lpstr>
      <vt:lpstr>Why change?</vt:lpstr>
      <vt:lpstr>District Educational Improvement Committee (DEIC)</vt:lpstr>
      <vt:lpstr>Annual Goal Setting—District Improvement Plan</vt:lpstr>
      <vt:lpstr>Goal Accomplishment</vt:lpstr>
      <vt:lpstr>Narrowing Our Focus Using 4DX</vt:lpstr>
      <vt:lpstr>Burleson ISD WIG</vt:lpstr>
      <vt:lpstr>The 4 Disciplines</vt:lpstr>
      <vt:lpstr>The How</vt:lpstr>
      <vt:lpstr>The When</vt:lpstr>
      <vt:lpstr>4DXOS</vt:lpstr>
      <vt:lpstr>PowerPoint Presentation</vt:lpstr>
      <vt:lpstr>Results</vt:lpstr>
      <vt:lpstr>Campus Perspective</vt:lpstr>
      <vt:lpstr>Academy of Leadership and Technology at Mound:  Leader in Me School </vt:lpstr>
      <vt:lpstr>Academy of Leadership and Technology at Mound:  Goal Achieving System/4DX</vt:lpstr>
      <vt:lpstr>Academy of Leadership and Technology at Mound:  Wildly Important Goals 2018-2019</vt:lpstr>
      <vt:lpstr>PowerPoint Presentation</vt:lpstr>
      <vt:lpstr>Academy of Leadership and Technology at Mound Student Goal Setting, Class, and Grade Level Scoreboards</vt:lpstr>
      <vt:lpstr>Academy of Leadership and Technology at Mound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Disciplines of Execution</dc:title>
  <cp:lastModifiedBy>Cretia Basham</cp:lastModifiedBy>
  <cp:revision>6</cp:revision>
  <cp:lastPrinted>2019-02-27T17:44:01Z</cp:lastPrinted>
  <dcterms:modified xsi:type="dcterms:W3CDTF">2019-02-27T17:56:23Z</dcterms:modified>
</cp:coreProperties>
</file>