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1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4764-5FAE-4896-B93C-314F6029EE8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7CDF-3D32-42DD-B860-D99C077F1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5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4764-5FAE-4896-B93C-314F6029EE8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7CDF-3D32-42DD-B860-D99C077F1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2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4764-5FAE-4896-B93C-314F6029EE8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7CDF-3D32-42DD-B860-D99C077F1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7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4764-5FAE-4896-B93C-314F6029EE8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7CDF-3D32-42DD-B860-D99C077F1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5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4764-5FAE-4896-B93C-314F6029EE8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7CDF-3D32-42DD-B860-D99C077F1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3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4764-5FAE-4896-B93C-314F6029EE8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7CDF-3D32-42DD-B860-D99C077F1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4764-5FAE-4896-B93C-314F6029EE8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7CDF-3D32-42DD-B860-D99C077F1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2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4764-5FAE-4896-B93C-314F6029EE8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7CDF-3D32-42DD-B860-D99C077F1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4764-5FAE-4896-B93C-314F6029EE8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7CDF-3D32-42DD-B860-D99C077F1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5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4764-5FAE-4896-B93C-314F6029EE8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7CDF-3D32-42DD-B860-D99C077F1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4764-5FAE-4896-B93C-314F6029EE8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7CDF-3D32-42DD-B860-D99C077F1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A4764-5FAE-4896-B93C-314F6029EE8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47CDF-3D32-42DD-B860-D99C077F1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3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91214"/>
                </a:solidFill>
              </a:rPr>
              <a:t>Cisco Academy courses </a:t>
            </a:r>
            <a:br>
              <a:rPr lang="en-US" b="1" dirty="0">
                <a:solidFill>
                  <a:srgbClr val="791214"/>
                </a:solidFill>
              </a:rPr>
            </a:br>
            <a:r>
              <a:rPr lang="en-US" b="1" dirty="0">
                <a:solidFill>
                  <a:srgbClr val="791214"/>
                </a:solidFill>
              </a:rPr>
              <a:t>cross walked with </a:t>
            </a:r>
            <a:br>
              <a:rPr lang="en-US" b="1" dirty="0">
                <a:solidFill>
                  <a:srgbClr val="791214"/>
                </a:solidFill>
              </a:rPr>
            </a:br>
            <a:r>
              <a:rPr lang="en-US" b="1" dirty="0">
                <a:solidFill>
                  <a:srgbClr val="791214"/>
                </a:solidFill>
              </a:rPr>
              <a:t>the Texas CTE clusters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IT Cluster</a:t>
            </a:r>
          </a:p>
          <a:p>
            <a:r>
              <a:rPr lang="en-US" dirty="0"/>
              <a:t>Networking Systems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1" y="62228"/>
            <a:ext cx="2372329" cy="5464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4293" y="6156145"/>
            <a:ext cx="2187348" cy="62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18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21" y="142700"/>
            <a:ext cx="10515600" cy="67284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46533"/>
                </a:solidFill>
              </a:rPr>
              <a:t>Cybersecurity</a:t>
            </a:r>
            <a:endParaRPr lang="en-US" b="1" dirty="0">
              <a:solidFill>
                <a:srgbClr val="791214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91654" y="730120"/>
            <a:ext cx="11461449" cy="6009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Internetworking Technologies I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</a:pPr>
            <a:r>
              <a:rPr lang="en-US" b="1" i="1" dirty="0">
                <a:solidFill>
                  <a:srgbClr val="146533"/>
                </a:solidFill>
              </a:rPr>
              <a:t>Introduction to Networking (CCNA 1)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70 hours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Networking Academy badge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Cisco Certified Technician Routing and Switching – CCT-</a:t>
            </a:r>
            <a:r>
              <a:rPr lang="en-US" sz="2400" i="1" dirty="0" err="1">
                <a:solidFill>
                  <a:srgbClr val="146533"/>
                </a:solidFill>
              </a:rPr>
              <a:t>RSTech</a:t>
            </a:r>
            <a:endParaRPr lang="en-US" sz="2400" i="1" dirty="0">
              <a:solidFill>
                <a:srgbClr val="146533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Computer Programming I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</a:pPr>
            <a:r>
              <a:rPr lang="en-US" b="1" i="1" dirty="0">
                <a:solidFill>
                  <a:srgbClr val="146533"/>
                </a:solidFill>
              </a:rPr>
              <a:t>Programming Essentials in C++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70 hours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C++ Certified Associate Programmer Certification (CPA) 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Part 1 of 2 needed for C++ Certified Professional Programmer Certification (CPP)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Computer Science I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</a:pPr>
            <a:r>
              <a:rPr lang="en-US" b="1" i="1" dirty="0">
                <a:solidFill>
                  <a:srgbClr val="146533"/>
                </a:solidFill>
              </a:rPr>
              <a:t>Programming Essentials In Python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70 hours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PCAP – Certified Associate in Python Programming</a:t>
            </a:r>
            <a:endParaRPr lang="en-US" sz="2400" b="1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AP Computer Science Principles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Computer Maintenance/Lab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</a:pPr>
            <a:r>
              <a:rPr lang="en-US" b="1" i="1" dirty="0">
                <a:solidFill>
                  <a:srgbClr val="146533"/>
                </a:solidFill>
              </a:rPr>
              <a:t>IT Essentials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70 hours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CompTIA A+ Certification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2400" b="1" dirty="0"/>
          </a:p>
        </p:txBody>
      </p:sp>
      <p:sp>
        <p:nvSpPr>
          <p:cNvPr id="3" name="Oval 2"/>
          <p:cNvSpPr/>
          <p:nvPr/>
        </p:nvSpPr>
        <p:spPr>
          <a:xfrm>
            <a:off x="10544746" y="134419"/>
            <a:ext cx="1351005" cy="1351005"/>
          </a:xfrm>
          <a:prstGeom prst="ellipse">
            <a:avLst/>
          </a:prstGeom>
          <a:noFill/>
          <a:ln w="190500">
            <a:solidFill>
              <a:srgbClr val="146533"/>
            </a:solidFill>
          </a:ln>
          <a:effectLst>
            <a:outerShdw blurRad="254000" dist="101600" dir="3600000" sx="104000" sy="104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12917" y="624244"/>
            <a:ext cx="99464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rgbClr val="146533"/>
                </a:solidFill>
              </a:rPr>
              <a:t>LEVEL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E1B2C8-EE72-41C4-920E-DAF7767722A8}"/>
              </a:ext>
            </a:extLst>
          </p:cNvPr>
          <p:cNvSpPr txBox="1"/>
          <p:nvPr/>
        </p:nvSpPr>
        <p:spPr>
          <a:xfrm>
            <a:off x="6671082" y="479121"/>
            <a:ext cx="3196205" cy="923330"/>
          </a:xfrm>
          <a:prstGeom prst="rect">
            <a:avLst/>
          </a:prstGeom>
          <a:noFill/>
          <a:ln w="4762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 course 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Cisco Academy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italics, brown</a:t>
            </a:r>
          </a:p>
        </p:txBody>
      </p:sp>
    </p:spTree>
    <p:extLst>
      <p:ext uri="{BB962C8B-B14F-4D97-AF65-F5344CB8AC3E}">
        <p14:creationId xmlns:p14="http://schemas.microsoft.com/office/powerpoint/2010/main" val="1957890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21" y="142700"/>
            <a:ext cx="10515600" cy="67284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46533"/>
                </a:solidFill>
              </a:rPr>
              <a:t>Cybersecurity</a:t>
            </a:r>
            <a:endParaRPr lang="en-US" b="1" dirty="0">
              <a:solidFill>
                <a:srgbClr val="791214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91654" y="730120"/>
            <a:ext cx="11461449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Internetworking Technologies II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</a:pPr>
            <a:r>
              <a:rPr lang="en-US" b="1" i="1" dirty="0">
                <a:solidFill>
                  <a:srgbClr val="146533"/>
                </a:solidFill>
              </a:rPr>
              <a:t>Switching, Routing, and Wireless Essentials (CCNA 2)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70 hours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Networking Academy badge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Engineering Applications of Computer Science Principles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Networking/Lab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</a:pPr>
            <a:r>
              <a:rPr lang="en-US" b="1" i="1" dirty="0">
                <a:solidFill>
                  <a:srgbClr val="146533"/>
                </a:solidFill>
              </a:rPr>
              <a:t>Enterprise Networking, Security, and Automation (CCNA 3)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70 hours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Networking Academy badge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CCNA: Switching, Routing, and Wireless Essentials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Digital Forensics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AP Computer Science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</a:pPr>
            <a:r>
              <a:rPr lang="en-US" b="1" i="1" dirty="0">
                <a:solidFill>
                  <a:srgbClr val="146533"/>
                </a:solidFill>
              </a:rPr>
              <a:t>Advanced Programming in C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70 hours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CLP – C Certified Professional Programmer Certification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</a:pPr>
            <a:r>
              <a:rPr lang="en-US" b="1" i="1" dirty="0">
                <a:solidFill>
                  <a:srgbClr val="146533"/>
                </a:solidFill>
              </a:rPr>
              <a:t>Advanced Programming in C++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70 hours</a:t>
            </a:r>
          </a:p>
          <a:p>
            <a:pPr marL="1200150" lvl="2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C++ Certified Professional Programmer Certification (CPP)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</a:pPr>
            <a:endParaRPr lang="en-US" sz="2800" b="1" dirty="0">
              <a:solidFill>
                <a:srgbClr val="146533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0544746" y="134419"/>
            <a:ext cx="1351005" cy="1351005"/>
          </a:xfrm>
          <a:prstGeom prst="ellipse">
            <a:avLst/>
          </a:prstGeom>
          <a:noFill/>
          <a:ln w="190500">
            <a:solidFill>
              <a:srgbClr val="146533"/>
            </a:solidFill>
          </a:ln>
          <a:effectLst>
            <a:outerShdw blurRad="254000" dist="101600" dir="3600000" sx="104000" sy="104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12917" y="624244"/>
            <a:ext cx="99464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rgbClr val="146533"/>
                </a:solidFill>
              </a:rPr>
              <a:t>LEVEL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48FD3-4529-4443-AAEF-0EF1CB74746B}"/>
              </a:ext>
            </a:extLst>
          </p:cNvPr>
          <p:cNvSpPr txBox="1"/>
          <p:nvPr/>
        </p:nvSpPr>
        <p:spPr>
          <a:xfrm>
            <a:off x="8385582" y="3583208"/>
            <a:ext cx="3196205" cy="923330"/>
          </a:xfrm>
          <a:prstGeom prst="rect">
            <a:avLst/>
          </a:prstGeom>
          <a:noFill/>
          <a:ln w="4762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 course 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Cisco Academy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italics, brown</a:t>
            </a:r>
          </a:p>
        </p:txBody>
      </p:sp>
    </p:spTree>
    <p:extLst>
      <p:ext uri="{BB962C8B-B14F-4D97-AF65-F5344CB8AC3E}">
        <p14:creationId xmlns:p14="http://schemas.microsoft.com/office/powerpoint/2010/main" val="3994887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21" y="142700"/>
            <a:ext cx="10515600" cy="67284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46533"/>
                </a:solidFill>
              </a:rPr>
              <a:t>Cybersecurity</a:t>
            </a:r>
            <a:endParaRPr lang="en-US" b="1" dirty="0">
              <a:solidFill>
                <a:srgbClr val="791214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91654" y="730120"/>
            <a:ext cx="11461449" cy="322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dirty="0"/>
              <a:t>Cybersecurity Capstone</a:t>
            </a:r>
            <a:endParaRPr lang="en-US" sz="2000" b="1" dirty="0"/>
          </a:p>
          <a:p>
            <a:pPr lvl="1"/>
            <a:r>
              <a:rPr lang="en-US" sz="2000" i="1" dirty="0">
                <a:solidFill>
                  <a:srgbClr val="146533"/>
                </a:solidFill>
              </a:rPr>
              <a:t>CCCNA CyberOps Associate</a:t>
            </a:r>
          </a:p>
          <a:p>
            <a:pPr lvl="1"/>
            <a:r>
              <a:rPr lang="en-US" sz="2000" i="1" dirty="0">
                <a:solidFill>
                  <a:srgbClr val="146533"/>
                </a:solidFill>
              </a:rPr>
              <a:t>70 hours</a:t>
            </a:r>
          </a:p>
          <a:p>
            <a:pPr lvl="1"/>
            <a:r>
              <a:rPr lang="en-US" sz="2000" i="1" dirty="0">
                <a:solidFill>
                  <a:srgbClr val="146533"/>
                </a:solidFill>
              </a:rPr>
              <a:t>CyberOps Associate certification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Practicum in Information Technology</a:t>
            </a:r>
          </a:p>
          <a:p>
            <a:pPr marL="0" indent="0">
              <a:buNone/>
            </a:pPr>
            <a:r>
              <a:rPr lang="en-US" sz="2400" b="1" dirty="0"/>
              <a:t>Practicum in STEM</a:t>
            </a:r>
          </a:p>
          <a:p>
            <a:pPr marL="0" indent="0">
              <a:buNone/>
            </a:pPr>
            <a:r>
              <a:rPr lang="en-US" sz="2400" b="1" dirty="0"/>
              <a:t>Project-Based Research</a:t>
            </a:r>
            <a:endParaRPr lang="en-US" b="1" i="1" dirty="0">
              <a:solidFill>
                <a:srgbClr val="791214"/>
              </a:solidFill>
            </a:endParaRPr>
          </a:p>
          <a:p>
            <a:pPr marL="742950" lvl="1" indent="-285750"/>
            <a:endParaRPr lang="en-US" i="1" dirty="0">
              <a:solidFill>
                <a:srgbClr val="791214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0544746" y="134419"/>
            <a:ext cx="1351005" cy="1351005"/>
          </a:xfrm>
          <a:prstGeom prst="ellipse">
            <a:avLst/>
          </a:prstGeom>
          <a:noFill/>
          <a:ln w="190500">
            <a:solidFill>
              <a:srgbClr val="146533"/>
            </a:solidFill>
          </a:ln>
          <a:effectLst>
            <a:outerShdw blurRad="254000" dist="101600" dir="3600000" sx="104000" sy="104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12917" y="624244"/>
            <a:ext cx="99464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rgbClr val="146533"/>
                </a:solidFill>
              </a:rPr>
              <a:t>LEVEL 4</a:t>
            </a:r>
          </a:p>
        </p:txBody>
      </p:sp>
    </p:spTree>
    <p:extLst>
      <p:ext uri="{BB962C8B-B14F-4D97-AF65-F5344CB8AC3E}">
        <p14:creationId xmlns:p14="http://schemas.microsoft.com/office/powerpoint/2010/main" val="40920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6" y="726070"/>
            <a:ext cx="7405376" cy="6098977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921573" y="123567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91214"/>
                </a:solidFill>
              </a:rPr>
              <a:t>COURSES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496432" y="2215978"/>
            <a:ext cx="4547287" cy="0"/>
          </a:xfrm>
          <a:prstGeom prst="line">
            <a:avLst/>
          </a:prstGeom>
          <a:ln w="38100">
            <a:solidFill>
              <a:srgbClr val="791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96432" y="3694670"/>
            <a:ext cx="4547287" cy="0"/>
          </a:xfrm>
          <a:prstGeom prst="line">
            <a:avLst/>
          </a:prstGeom>
          <a:ln w="38100">
            <a:solidFill>
              <a:srgbClr val="791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496432" y="5198075"/>
            <a:ext cx="4547287" cy="0"/>
          </a:xfrm>
          <a:prstGeom prst="line">
            <a:avLst/>
          </a:prstGeom>
          <a:ln w="38100">
            <a:solidFill>
              <a:srgbClr val="791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96432" y="593124"/>
            <a:ext cx="45472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Computer Science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791214"/>
                </a:solidFill>
              </a:rPr>
              <a:t>Python Essentials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791214"/>
                </a:solidFill>
              </a:rPr>
              <a:t>Programming Essentials in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791214"/>
                </a:solidFill>
              </a:rPr>
              <a:t>Programming Essentials in C++</a:t>
            </a:r>
          </a:p>
          <a:p>
            <a:r>
              <a:rPr lang="en-US" sz="1200" b="1" dirty="0"/>
              <a:t>Principles of Information Technology</a:t>
            </a:r>
          </a:p>
          <a:p>
            <a:r>
              <a:rPr lang="en-US" sz="1200" b="1" dirty="0"/>
              <a:t>Principles of Cloud Computing (TBD)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791214"/>
                </a:solidFill>
              </a:rPr>
              <a:t>    Under development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08786" y="2203855"/>
            <a:ext cx="45472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Internetworking Technologies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791214"/>
                </a:solidFill>
              </a:rPr>
              <a:t>Introduction to Networking (CCNA 1)</a:t>
            </a:r>
          </a:p>
          <a:p>
            <a:r>
              <a:rPr lang="en-US" sz="1200" b="1" dirty="0"/>
              <a:t>Computer Maintenance/Lab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791214"/>
                </a:solidFill>
              </a:rPr>
              <a:t>IT Essentials</a:t>
            </a:r>
          </a:p>
          <a:p>
            <a:r>
              <a:rPr lang="en-US" sz="1200" b="1" dirty="0"/>
              <a:t>AP Computer Science Principles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791214"/>
                </a:solidFill>
              </a:rPr>
              <a:t>Advanced Programming in C++</a:t>
            </a:r>
          </a:p>
          <a:p>
            <a:r>
              <a:rPr lang="en-US" sz="1200" b="1" dirty="0"/>
              <a:t>Cloud Networking (TBD)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00548" y="3670423"/>
            <a:ext cx="4547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Internetworking Technologies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791214"/>
                </a:solidFill>
              </a:rPr>
              <a:t>Switching, Routing, and Wireless Essentials (CCNA 2)</a:t>
            </a:r>
          </a:p>
          <a:p>
            <a:r>
              <a:rPr lang="en-US" sz="1200" b="1" dirty="0"/>
              <a:t>Networking/Lab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791214"/>
                </a:solidFill>
              </a:rPr>
              <a:t>Enterprise Networking, Security, and Automation (CCNA 3)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12903" y="5179271"/>
            <a:ext cx="45472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Practicum in Information 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791214"/>
                </a:solidFill>
              </a:rPr>
              <a:t>    Enterprise Networking, Security, and Automation (CCNA 3)</a:t>
            </a:r>
          </a:p>
          <a:p>
            <a:r>
              <a:rPr lang="en-US" sz="1200" b="1" dirty="0"/>
              <a:t>Practicum in Entrepreneurship (TBD)</a:t>
            </a:r>
          </a:p>
          <a:p>
            <a:r>
              <a:rPr lang="en-US" sz="1200" b="1" dirty="0"/>
              <a:t>Project Based Research</a:t>
            </a:r>
          </a:p>
          <a:p>
            <a:r>
              <a:rPr lang="en-US" sz="1200" b="1" dirty="0"/>
              <a:t>Career Preparation 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A8F222-ECF6-4916-B365-C5E066490E25}"/>
              </a:ext>
            </a:extLst>
          </p:cNvPr>
          <p:cNvSpPr txBox="1"/>
          <p:nvPr/>
        </p:nvSpPr>
        <p:spPr>
          <a:xfrm>
            <a:off x="2072081" y="4278385"/>
            <a:ext cx="2541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State course in </a:t>
            </a:r>
            <a:r>
              <a:rPr lang="en-US" sz="1400" b="1" dirty="0"/>
              <a:t>bold</a:t>
            </a:r>
          </a:p>
          <a:p>
            <a:r>
              <a:rPr lang="en-US" sz="1400" dirty="0"/>
              <a:t>Cisco Academy </a:t>
            </a:r>
            <a:r>
              <a:rPr lang="en-US" sz="1400" i="1" dirty="0">
                <a:solidFill>
                  <a:srgbClr val="791214"/>
                </a:solidFill>
              </a:rPr>
              <a:t>resource italics, brown</a:t>
            </a:r>
          </a:p>
        </p:txBody>
      </p:sp>
    </p:spTree>
    <p:extLst>
      <p:ext uri="{BB962C8B-B14F-4D97-AF65-F5344CB8AC3E}">
        <p14:creationId xmlns:p14="http://schemas.microsoft.com/office/powerpoint/2010/main" val="385787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21" y="142700"/>
            <a:ext cx="10515600" cy="67284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91214"/>
                </a:solidFill>
              </a:rPr>
              <a:t>Networking Systems</a:t>
            </a: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91654" y="730120"/>
            <a:ext cx="11461449" cy="5964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dirty="0"/>
              <a:t>Computer Science I</a:t>
            </a:r>
          </a:p>
          <a:p>
            <a:pPr marL="285750" indent="-285750"/>
            <a:r>
              <a:rPr lang="en-US" sz="2400" b="1" i="1" dirty="0">
                <a:solidFill>
                  <a:srgbClr val="791214"/>
                </a:solidFill>
              </a:rPr>
              <a:t>Programming Essentials In Python</a:t>
            </a:r>
          </a:p>
          <a:p>
            <a:pPr marL="742950" lvl="1" indent="-285750"/>
            <a:r>
              <a:rPr lang="en-US" i="1" dirty="0">
                <a:solidFill>
                  <a:srgbClr val="791214"/>
                </a:solidFill>
              </a:rPr>
              <a:t>70 hours</a:t>
            </a:r>
          </a:p>
          <a:p>
            <a:pPr marL="742950" lvl="1" indent="-285750"/>
            <a:r>
              <a:rPr lang="en-US" i="1" dirty="0">
                <a:solidFill>
                  <a:srgbClr val="791214"/>
                </a:solidFill>
              </a:rPr>
              <a:t>PCAP – Certified Associate in Python Programming</a:t>
            </a:r>
          </a:p>
          <a:p>
            <a:pPr marL="285750" indent="-285750"/>
            <a:r>
              <a:rPr lang="en-US" sz="2400" b="1" i="1" dirty="0">
                <a:solidFill>
                  <a:srgbClr val="791214"/>
                </a:solidFill>
              </a:rPr>
              <a:t>Programming Essentials in C</a:t>
            </a:r>
          </a:p>
          <a:p>
            <a:pPr marL="742950" lvl="1" indent="-285750"/>
            <a:r>
              <a:rPr lang="en-US" i="1" dirty="0">
                <a:solidFill>
                  <a:srgbClr val="791214"/>
                </a:solidFill>
              </a:rPr>
              <a:t>70 hours</a:t>
            </a:r>
          </a:p>
          <a:p>
            <a:pPr marL="742950" lvl="1" indent="-285750"/>
            <a:r>
              <a:rPr lang="en-US" i="1" dirty="0">
                <a:solidFill>
                  <a:srgbClr val="791214"/>
                </a:solidFill>
              </a:rPr>
              <a:t>C Programming Language Certified Associate Certification (CLA)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791214"/>
                </a:solidFill>
              </a:rPr>
              <a:t>Programming Essentials in C++</a:t>
            </a:r>
          </a:p>
          <a:p>
            <a:pPr marL="742950" lvl="1" indent="-285750"/>
            <a:r>
              <a:rPr lang="en-US" i="1" dirty="0">
                <a:solidFill>
                  <a:srgbClr val="791214"/>
                </a:solidFill>
              </a:rPr>
              <a:t>70 hours</a:t>
            </a:r>
          </a:p>
          <a:p>
            <a:pPr marL="742950" lvl="1" indent="-285750"/>
            <a:r>
              <a:rPr lang="en-US" i="1" dirty="0">
                <a:solidFill>
                  <a:srgbClr val="791214"/>
                </a:solidFill>
              </a:rPr>
              <a:t>C++ Certified Associate Programmer Certification (CPA) </a:t>
            </a:r>
          </a:p>
          <a:p>
            <a:pPr marL="742950" lvl="1" indent="-285750"/>
            <a:r>
              <a:rPr lang="en-US" i="1" dirty="0">
                <a:solidFill>
                  <a:srgbClr val="791214"/>
                </a:solidFill>
              </a:rPr>
              <a:t>Part 1 of 2 needed for C++ Certified Professional Programmer Certification (CPP)</a:t>
            </a:r>
          </a:p>
          <a:p>
            <a:pPr marL="0" indent="0">
              <a:buNone/>
            </a:pPr>
            <a:r>
              <a:rPr lang="en-US" sz="2400" b="1" dirty="0"/>
              <a:t>Principles of Information Technology</a:t>
            </a:r>
          </a:p>
          <a:p>
            <a:pPr marL="0" indent="0">
              <a:buNone/>
            </a:pPr>
            <a:r>
              <a:rPr lang="en-US" sz="2400" b="1" dirty="0"/>
              <a:t>Principles of Cloud Computing (TBD)</a:t>
            </a:r>
          </a:p>
          <a:p>
            <a:pPr lvl="1"/>
            <a:r>
              <a:rPr lang="en-US" i="1" dirty="0">
                <a:solidFill>
                  <a:srgbClr val="791214"/>
                </a:solidFill>
              </a:rPr>
              <a:t>Under development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544746" y="134419"/>
            <a:ext cx="1351005" cy="1351005"/>
            <a:chOff x="8167307" y="134419"/>
            <a:chExt cx="1351005" cy="1351005"/>
          </a:xfrm>
        </p:grpSpPr>
        <p:sp>
          <p:nvSpPr>
            <p:cNvPr id="3" name="Oval 2"/>
            <p:cNvSpPr/>
            <p:nvPr/>
          </p:nvSpPr>
          <p:spPr>
            <a:xfrm>
              <a:off x="8167307" y="134419"/>
              <a:ext cx="1351005" cy="1351005"/>
            </a:xfrm>
            <a:prstGeom prst="ellipse">
              <a:avLst/>
            </a:prstGeom>
            <a:noFill/>
            <a:ln w="190500">
              <a:solidFill>
                <a:srgbClr val="791214"/>
              </a:solidFill>
            </a:ln>
            <a:effectLst>
              <a:outerShdw blurRad="254000" dist="101600" dir="3600000" sx="104000" sy="104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335478" y="624244"/>
              <a:ext cx="994641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00" b="1" dirty="0">
                  <a:solidFill>
                    <a:srgbClr val="791214"/>
                  </a:solidFill>
                </a:rPr>
                <a:t>LEVEL 1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CF89ED1-7E88-403F-B2EE-A503233FC1D8}"/>
              </a:ext>
            </a:extLst>
          </p:cNvPr>
          <p:cNvSpPr txBox="1"/>
          <p:nvPr/>
        </p:nvSpPr>
        <p:spPr>
          <a:xfrm>
            <a:off x="5670957" y="440588"/>
            <a:ext cx="3196205" cy="923330"/>
          </a:xfrm>
          <a:prstGeom prst="rect">
            <a:avLst/>
          </a:prstGeom>
          <a:noFill/>
          <a:ln w="47625">
            <a:solidFill>
              <a:srgbClr val="79121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 course 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Cisco Academy </a:t>
            </a:r>
            <a:r>
              <a:rPr lang="en-US" i="1" dirty="0">
                <a:solidFill>
                  <a:srgbClr val="7912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italics, brown</a:t>
            </a:r>
          </a:p>
        </p:txBody>
      </p:sp>
    </p:spTree>
    <p:extLst>
      <p:ext uri="{BB962C8B-B14F-4D97-AF65-F5344CB8AC3E}">
        <p14:creationId xmlns:p14="http://schemas.microsoft.com/office/powerpoint/2010/main" val="261248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21" y="142700"/>
            <a:ext cx="10515600" cy="67284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91214"/>
                </a:solidFill>
              </a:rPr>
              <a:t>Networking Systems</a:t>
            </a: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91654" y="730120"/>
            <a:ext cx="11461449" cy="5771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dirty="0"/>
              <a:t>Internetworking Technologies I</a:t>
            </a:r>
          </a:p>
          <a:p>
            <a:pPr marL="742950" lvl="1" indent="-285750"/>
            <a:r>
              <a:rPr lang="en-US" b="1" i="1" dirty="0">
                <a:solidFill>
                  <a:srgbClr val="791214"/>
                </a:solidFill>
              </a:rPr>
              <a:t>Introduction to Networking (CCNA 1)</a:t>
            </a:r>
          </a:p>
          <a:p>
            <a:pPr marL="1200150" lvl="2" indent="-285750"/>
            <a:r>
              <a:rPr lang="en-US" sz="2400" i="1" dirty="0">
                <a:solidFill>
                  <a:srgbClr val="791214"/>
                </a:solidFill>
              </a:rPr>
              <a:t>70 hours</a:t>
            </a:r>
          </a:p>
          <a:p>
            <a:pPr marL="1200150" lvl="2" indent="-285750"/>
            <a:r>
              <a:rPr lang="en-US" sz="2400" i="1" dirty="0">
                <a:solidFill>
                  <a:srgbClr val="791214"/>
                </a:solidFill>
              </a:rPr>
              <a:t>Networking Academy badge</a:t>
            </a:r>
          </a:p>
          <a:p>
            <a:pPr marL="1200150" lvl="2" indent="-285750"/>
            <a:r>
              <a:rPr lang="en-US" sz="2400" i="1" dirty="0">
                <a:solidFill>
                  <a:srgbClr val="791214"/>
                </a:solidFill>
              </a:rPr>
              <a:t>Cisco Certified Technician Routing and Switching – CCT-</a:t>
            </a:r>
            <a:r>
              <a:rPr lang="en-US" sz="2400" i="1" dirty="0" err="1">
                <a:solidFill>
                  <a:srgbClr val="791214"/>
                </a:solidFill>
              </a:rPr>
              <a:t>RSTech</a:t>
            </a:r>
            <a:endParaRPr lang="en-US" sz="2400" i="1" dirty="0">
              <a:solidFill>
                <a:srgbClr val="791214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Computer Maintenance/Lab</a:t>
            </a:r>
          </a:p>
          <a:p>
            <a:pPr marL="742950" lvl="1" indent="-285750"/>
            <a:r>
              <a:rPr lang="en-US" b="1" i="1" dirty="0">
                <a:solidFill>
                  <a:srgbClr val="791214"/>
                </a:solidFill>
              </a:rPr>
              <a:t>IT Essentials</a:t>
            </a:r>
          </a:p>
          <a:p>
            <a:pPr marL="1200150" lvl="2" indent="-285750"/>
            <a:r>
              <a:rPr lang="en-US" sz="2400" i="1" dirty="0">
                <a:solidFill>
                  <a:srgbClr val="791214"/>
                </a:solidFill>
              </a:rPr>
              <a:t>70 hours</a:t>
            </a:r>
          </a:p>
          <a:p>
            <a:pPr marL="1200150" lvl="2" indent="-285750"/>
            <a:r>
              <a:rPr lang="en-US" sz="2400" i="1" dirty="0">
                <a:solidFill>
                  <a:srgbClr val="791214"/>
                </a:solidFill>
              </a:rPr>
              <a:t>CompTIA A+ Certification</a:t>
            </a:r>
          </a:p>
          <a:p>
            <a:pPr marL="0" indent="0">
              <a:buNone/>
            </a:pPr>
            <a:r>
              <a:rPr lang="en-US" sz="2400" b="1" dirty="0"/>
              <a:t>AP Computer Science Principles</a:t>
            </a:r>
          </a:p>
          <a:p>
            <a:pPr marL="742950" lvl="1" indent="-285750"/>
            <a:r>
              <a:rPr lang="en-US" b="1" i="1" dirty="0">
                <a:solidFill>
                  <a:srgbClr val="791214"/>
                </a:solidFill>
              </a:rPr>
              <a:t>Advanced Programming in C++</a:t>
            </a:r>
          </a:p>
          <a:p>
            <a:pPr marL="1200150" lvl="2" indent="-285750"/>
            <a:r>
              <a:rPr lang="en-US" sz="2400" i="1" dirty="0">
                <a:solidFill>
                  <a:srgbClr val="791214"/>
                </a:solidFill>
              </a:rPr>
              <a:t>70 hours</a:t>
            </a:r>
          </a:p>
          <a:p>
            <a:pPr marL="1200150" lvl="2" indent="-285750"/>
            <a:r>
              <a:rPr lang="en-US" sz="2400" i="1" dirty="0">
                <a:solidFill>
                  <a:srgbClr val="791214"/>
                </a:solidFill>
              </a:rPr>
              <a:t>C++ Certified Professional Programmer Certification (CPP)</a:t>
            </a:r>
          </a:p>
          <a:p>
            <a:pPr marL="0" indent="0">
              <a:buNone/>
            </a:pPr>
            <a:r>
              <a:rPr lang="en-US" sz="2400" b="1" dirty="0"/>
              <a:t>Cloud Networking (TBD)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544746" y="134419"/>
            <a:ext cx="1351005" cy="1351005"/>
            <a:chOff x="8167307" y="134419"/>
            <a:chExt cx="1351005" cy="1351005"/>
          </a:xfrm>
        </p:grpSpPr>
        <p:sp>
          <p:nvSpPr>
            <p:cNvPr id="3" name="Oval 2"/>
            <p:cNvSpPr/>
            <p:nvPr/>
          </p:nvSpPr>
          <p:spPr>
            <a:xfrm>
              <a:off x="8167307" y="134419"/>
              <a:ext cx="1351005" cy="1351005"/>
            </a:xfrm>
            <a:prstGeom prst="ellipse">
              <a:avLst/>
            </a:prstGeom>
            <a:noFill/>
            <a:ln w="190500">
              <a:solidFill>
                <a:srgbClr val="791214"/>
              </a:solidFill>
            </a:ln>
            <a:effectLst>
              <a:outerShdw blurRad="254000" dist="101600" dir="3600000" sx="104000" sy="104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335478" y="624244"/>
              <a:ext cx="994641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00" b="1" dirty="0">
                  <a:solidFill>
                    <a:srgbClr val="791214"/>
                  </a:solidFill>
                </a:rPr>
                <a:t>LEVEL 2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25B95DD-3B43-46AC-ABB1-2DEE0E849D9B}"/>
              </a:ext>
            </a:extLst>
          </p:cNvPr>
          <p:cNvSpPr txBox="1"/>
          <p:nvPr/>
        </p:nvSpPr>
        <p:spPr>
          <a:xfrm>
            <a:off x="6499632" y="823824"/>
            <a:ext cx="3196205" cy="923330"/>
          </a:xfrm>
          <a:prstGeom prst="rect">
            <a:avLst/>
          </a:prstGeom>
          <a:noFill/>
          <a:ln w="47625">
            <a:solidFill>
              <a:srgbClr val="79121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 course 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Cisco Academy </a:t>
            </a:r>
            <a:r>
              <a:rPr lang="en-US" i="1" dirty="0">
                <a:solidFill>
                  <a:srgbClr val="7912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italics, brown</a:t>
            </a:r>
          </a:p>
        </p:txBody>
      </p:sp>
    </p:spTree>
    <p:extLst>
      <p:ext uri="{BB962C8B-B14F-4D97-AF65-F5344CB8AC3E}">
        <p14:creationId xmlns:p14="http://schemas.microsoft.com/office/powerpoint/2010/main" val="373655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21" y="142700"/>
            <a:ext cx="10515600" cy="67284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91214"/>
                </a:solidFill>
              </a:rPr>
              <a:t>Networking Systems</a:t>
            </a: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91654" y="730120"/>
            <a:ext cx="11461449" cy="445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dirty="0"/>
              <a:t>Internetworking Technologies II</a:t>
            </a:r>
          </a:p>
          <a:p>
            <a:pPr marL="742950" lvl="1" indent="-285750"/>
            <a:r>
              <a:rPr lang="en-US" b="1" i="1" dirty="0">
                <a:solidFill>
                  <a:srgbClr val="791214"/>
                </a:solidFill>
              </a:rPr>
              <a:t>Switching, Routing, and Wireless Essentials (CCNA 2)</a:t>
            </a:r>
          </a:p>
          <a:p>
            <a:pPr marL="1200150" lvl="2" indent="-285750"/>
            <a:r>
              <a:rPr lang="en-US" sz="2400" i="1" dirty="0">
                <a:solidFill>
                  <a:srgbClr val="791214"/>
                </a:solidFill>
              </a:rPr>
              <a:t>70 hours</a:t>
            </a:r>
          </a:p>
          <a:p>
            <a:pPr marL="1200150" lvl="2" indent="-285750"/>
            <a:r>
              <a:rPr lang="en-US" sz="2400" i="1" dirty="0">
                <a:solidFill>
                  <a:srgbClr val="791214"/>
                </a:solidFill>
              </a:rPr>
              <a:t>Networking Academy badge</a:t>
            </a:r>
          </a:p>
          <a:p>
            <a:pPr marL="0" indent="0">
              <a:buNone/>
            </a:pPr>
            <a:r>
              <a:rPr lang="en-US" sz="2400" b="1" dirty="0"/>
              <a:t>Networking/Lab</a:t>
            </a:r>
          </a:p>
          <a:p>
            <a:pPr marL="742950" lvl="1" indent="-285750"/>
            <a:r>
              <a:rPr lang="en-US" b="1" i="1" dirty="0">
                <a:solidFill>
                  <a:srgbClr val="791214"/>
                </a:solidFill>
              </a:rPr>
              <a:t>Enterprise Networking, Security, and Automation (CCNA 3)</a:t>
            </a:r>
          </a:p>
          <a:p>
            <a:pPr marL="1200150" lvl="2" indent="-285750"/>
            <a:r>
              <a:rPr lang="en-US" sz="2400" i="1" dirty="0">
                <a:solidFill>
                  <a:srgbClr val="791214"/>
                </a:solidFill>
              </a:rPr>
              <a:t>70 hours</a:t>
            </a:r>
          </a:p>
          <a:p>
            <a:pPr marL="1200150" lvl="2" indent="-285750"/>
            <a:r>
              <a:rPr lang="en-US" sz="2400" i="1" dirty="0">
                <a:solidFill>
                  <a:srgbClr val="791214"/>
                </a:solidFill>
              </a:rPr>
              <a:t>Networking Academy badge</a:t>
            </a:r>
          </a:p>
          <a:p>
            <a:pPr marL="1200150" lvl="2" indent="-285750"/>
            <a:r>
              <a:rPr lang="en-US" sz="2400" i="1" dirty="0">
                <a:solidFill>
                  <a:srgbClr val="791214"/>
                </a:solidFill>
              </a:rPr>
              <a:t>CCNA: Switching, Routing, and Wireless Essentials</a:t>
            </a:r>
          </a:p>
          <a:p>
            <a:pPr marL="742950" lvl="1" indent="-285750"/>
            <a:endParaRPr lang="en-US" i="1" dirty="0">
              <a:solidFill>
                <a:srgbClr val="791214"/>
              </a:solidFill>
            </a:endParaRPr>
          </a:p>
          <a:p>
            <a:pPr marL="742950" lvl="1" indent="-285750"/>
            <a:endParaRPr lang="en-US" i="1" dirty="0">
              <a:solidFill>
                <a:srgbClr val="791214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544746" y="134419"/>
            <a:ext cx="1351005" cy="1351005"/>
            <a:chOff x="8167307" y="134419"/>
            <a:chExt cx="1351005" cy="1351005"/>
          </a:xfrm>
        </p:grpSpPr>
        <p:sp>
          <p:nvSpPr>
            <p:cNvPr id="3" name="Oval 2"/>
            <p:cNvSpPr/>
            <p:nvPr/>
          </p:nvSpPr>
          <p:spPr>
            <a:xfrm>
              <a:off x="8167307" y="134419"/>
              <a:ext cx="1351005" cy="1351005"/>
            </a:xfrm>
            <a:prstGeom prst="ellipse">
              <a:avLst/>
            </a:prstGeom>
            <a:noFill/>
            <a:ln w="190500">
              <a:solidFill>
                <a:srgbClr val="791214"/>
              </a:solidFill>
            </a:ln>
            <a:effectLst>
              <a:outerShdw blurRad="254000" dist="101600" dir="3600000" sx="104000" sy="104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335478" y="624244"/>
              <a:ext cx="994641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00" b="1" dirty="0">
                  <a:solidFill>
                    <a:srgbClr val="791214"/>
                  </a:solidFill>
                </a:rPr>
                <a:t>LEVEL 3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C397AB3-196A-4D72-8E97-9FF5AAA57410}"/>
              </a:ext>
            </a:extLst>
          </p:cNvPr>
          <p:cNvSpPr txBox="1"/>
          <p:nvPr/>
        </p:nvSpPr>
        <p:spPr>
          <a:xfrm>
            <a:off x="6309132" y="5003063"/>
            <a:ext cx="3196205" cy="923330"/>
          </a:xfrm>
          <a:prstGeom prst="rect">
            <a:avLst/>
          </a:prstGeom>
          <a:noFill/>
          <a:ln w="47625">
            <a:solidFill>
              <a:srgbClr val="79121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 course 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Cisco Academy </a:t>
            </a:r>
            <a:r>
              <a:rPr lang="en-US" i="1" dirty="0">
                <a:solidFill>
                  <a:srgbClr val="7912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italics, brown</a:t>
            </a:r>
          </a:p>
        </p:txBody>
      </p:sp>
    </p:spTree>
    <p:extLst>
      <p:ext uri="{BB962C8B-B14F-4D97-AF65-F5344CB8AC3E}">
        <p14:creationId xmlns:p14="http://schemas.microsoft.com/office/powerpoint/2010/main" val="77251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21" y="142700"/>
            <a:ext cx="10515600" cy="67284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91214"/>
                </a:solidFill>
              </a:rPr>
              <a:t>Networking Systems</a:t>
            </a: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91654" y="730120"/>
            <a:ext cx="11461449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dirty="0"/>
              <a:t>Practicum in Information Technology</a:t>
            </a:r>
          </a:p>
          <a:p>
            <a:pPr lvl="1"/>
            <a:r>
              <a:rPr lang="en-US" sz="2000" dirty="0">
                <a:solidFill>
                  <a:srgbClr val="791214"/>
                </a:solidFill>
              </a:rPr>
              <a:t>Could use ENSA course here instead of above (3</a:t>
            </a:r>
            <a:r>
              <a:rPr lang="en-US" sz="2000" baseline="30000" dirty="0">
                <a:solidFill>
                  <a:srgbClr val="791214"/>
                </a:solidFill>
              </a:rPr>
              <a:t>rd</a:t>
            </a:r>
            <a:r>
              <a:rPr lang="en-US" sz="2000" dirty="0">
                <a:solidFill>
                  <a:srgbClr val="791214"/>
                </a:solidFill>
              </a:rPr>
              <a:t> CCNA course)</a:t>
            </a:r>
          </a:p>
          <a:p>
            <a:pPr marL="0" indent="0">
              <a:buNone/>
            </a:pPr>
            <a:r>
              <a:rPr lang="en-US" sz="2400" b="1" dirty="0"/>
              <a:t>Practicum in Entrepreneurship (TBD)</a:t>
            </a:r>
          </a:p>
          <a:p>
            <a:pPr marL="0" indent="0">
              <a:buNone/>
            </a:pPr>
            <a:r>
              <a:rPr lang="en-US" sz="2400" b="1" dirty="0"/>
              <a:t>Project Based Research</a:t>
            </a:r>
          </a:p>
          <a:p>
            <a:pPr marL="0" indent="0">
              <a:buNone/>
            </a:pPr>
            <a:r>
              <a:rPr lang="en-US" sz="2400" b="1" dirty="0"/>
              <a:t>Career Preparation I</a:t>
            </a:r>
            <a:endParaRPr lang="en-US" b="1" i="1" dirty="0">
              <a:solidFill>
                <a:srgbClr val="791214"/>
              </a:solidFill>
            </a:endParaRPr>
          </a:p>
          <a:p>
            <a:pPr marL="742950" lvl="1" indent="-285750"/>
            <a:endParaRPr lang="en-US" i="1" dirty="0">
              <a:solidFill>
                <a:srgbClr val="791214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544746" y="134419"/>
            <a:ext cx="1351005" cy="1351005"/>
            <a:chOff x="8167307" y="134419"/>
            <a:chExt cx="1351005" cy="1351005"/>
          </a:xfrm>
        </p:grpSpPr>
        <p:sp>
          <p:nvSpPr>
            <p:cNvPr id="3" name="Oval 2"/>
            <p:cNvSpPr/>
            <p:nvPr/>
          </p:nvSpPr>
          <p:spPr>
            <a:xfrm>
              <a:off x="8167307" y="134419"/>
              <a:ext cx="1351005" cy="1351005"/>
            </a:xfrm>
            <a:prstGeom prst="ellipse">
              <a:avLst/>
            </a:prstGeom>
            <a:noFill/>
            <a:ln w="190500">
              <a:solidFill>
                <a:srgbClr val="791214"/>
              </a:solidFill>
            </a:ln>
            <a:effectLst>
              <a:outerShdw blurRad="254000" dist="101600" dir="3600000" sx="104000" sy="104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335478" y="624244"/>
              <a:ext cx="994641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00" b="1" dirty="0">
                  <a:solidFill>
                    <a:srgbClr val="791214"/>
                  </a:solidFill>
                </a:rPr>
                <a:t>LEVEL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122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46533"/>
                </a:solidFill>
              </a:rPr>
              <a:t>Cisco Academy courses </a:t>
            </a:r>
            <a:br>
              <a:rPr lang="en-US" b="1" dirty="0">
                <a:solidFill>
                  <a:srgbClr val="146533"/>
                </a:solidFill>
              </a:rPr>
            </a:br>
            <a:r>
              <a:rPr lang="en-US" b="1" dirty="0">
                <a:solidFill>
                  <a:srgbClr val="146533"/>
                </a:solidFill>
              </a:rPr>
              <a:t>cross walked with </a:t>
            </a:r>
            <a:br>
              <a:rPr lang="en-US" b="1" dirty="0">
                <a:solidFill>
                  <a:srgbClr val="146533"/>
                </a:solidFill>
              </a:rPr>
            </a:br>
            <a:r>
              <a:rPr lang="en-US" b="1" dirty="0">
                <a:solidFill>
                  <a:srgbClr val="146533"/>
                </a:solidFill>
              </a:rPr>
              <a:t>the Texas CTE clusters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/>
              <a:t>STEM Cluster</a:t>
            </a:r>
          </a:p>
          <a:p>
            <a:r>
              <a:rPr lang="en-US" dirty="0"/>
              <a:t>Cybersecurity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1" y="62228"/>
            <a:ext cx="2372329" cy="5464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4293" y="6156145"/>
            <a:ext cx="2187348" cy="62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7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21573" y="123567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146533"/>
                </a:solidFill>
              </a:rPr>
              <a:t>COURSES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496432" y="2215978"/>
            <a:ext cx="4547287" cy="0"/>
          </a:xfrm>
          <a:prstGeom prst="line">
            <a:avLst/>
          </a:prstGeom>
          <a:ln w="38100">
            <a:solidFill>
              <a:srgbClr val="1465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96432" y="3694670"/>
            <a:ext cx="4547287" cy="0"/>
          </a:xfrm>
          <a:prstGeom prst="line">
            <a:avLst/>
          </a:prstGeom>
          <a:ln w="38100">
            <a:solidFill>
              <a:srgbClr val="1465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496432" y="5198075"/>
            <a:ext cx="4547287" cy="0"/>
          </a:xfrm>
          <a:prstGeom prst="line">
            <a:avLst/>
          </a:prstGeom>
          <a:ln w="38100">
            <a:solidFill>
              <a:srgbClr val="1465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96432" y="593124"/>
            <a:ext cx="45472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Principles of Information Technology</a:t>
            </a:r>
          </a:p>
          <a:p>
            <a:r>
              <a:rPr lang="en-US" sz="1200" b="1" dirty="0"/>
              <a:t>Fundamentals of Computer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Programming Essentials in C</a:t>
            </a:r>
          </a:p>
          <a:p>
            <a:r>
              <a:rPr lang="en-US" sz="1200" b="1" dirty="0"/>
              <a:t>Foundations of Cybersecurity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Introduction to Cybersecurity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Cybersecurity Essentials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Linux Essentials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08786" y="2213867"/>
            <a:ext cx="45472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/>
              <a:t>Internetworking Technologies </a:t>
            </a:r>
            <a:r>
              <a:rPr lang="en-US" sz="1200" dirty="0"/>
              <a:t>I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Introduction to Networking (CCNA 1)</a:t>
            </a:r>
          </a:p>
          <a:p>
            <a:pPr>
              <a:lnSpc>
                <a:spcPct val="80000"/>
              </a:lnSpc>
            </a:pPr>
            <a:r>
              <a:rPr lang="en-US" sz="1200" b="1" dirty="0"/>
              <a:t>Computer Programming I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Programming Essentials in C++</a:t>
            </a:r>
            <a:endParaRPr lang="en-US" sz="1200" dirty="0"/>
          </a:p>
          <a:p>
            <a:pPr>
              <a:lnSpc>
                <a:spcPct val="80000"/>
              </a:lnSpc>
            </a:pPr>
            <a:r>
              <a:rPr lang="en-US" sz="1200" b="1" dirty="0"/>
              <a:t>Computer Science I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Programming Essentials in Python</a:t>
            </a:r>
          </a:p>
          <a:p>
            <a:pPr>
              <a:lnSpc>
                <a:spcPct val="80000"/>
              </a:lnSpc>
            </a:pPr>
            <a:r>
              <a:rPr lang="en-US" sz="1200" b="1" dirty="0"/>
              <a:t>AP Computer Science Principles</a:t>
            </a:r>
          </a:p>
          <a:p>
            <a:pPr>
              <a:lnSpc>
                <a:spcPct val="80000"/>
              </a:lnSpc>
            </a:pPr>
            <a:r>
              <a:rPr lang="en-US" sz="1200" b="1" dirty="0"/>
              <a:t>Computer Maintenance/Lab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IT Essentials</a:t>
            </a:r>
          </a:p>
          <a:p>
            <a:pPr>
              <a:lnSpc>
                <a:spcPct val="80000"/>
              </a:lnSpc>
            </a:pP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500548" y="3711243"/>
            <a:ext cx="4547287" cy="1573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/>
              <a:t>Internetworking Technologies II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Switching, Routing, and Wireless Essentials (CCNA 2)</a:t>
            </a:r>
          </a:p>
          <a:p>
            <a:pPr>
              <a:lnSpc>
                <a:spcPct val="80000"/>
              </a:lnSpc>
            </a:pPr>
            <a:r>
              <a:rPr lang="en-US" sz="1200" b="1" dirty="0"/>
              <a:t>Engineering Applications of Computer Science Principles</a:t>
            </a:r>
          </a:p>
          <a:p>
            <a:pPr>
              <a:lnSpc>
                <a:spcPct val="80000"/>
              </a:lnSpc>
            </a:pPr>
            <a:r>
              <a:rPr lang="en-US" sz="1200" b="1" dirty="0"/>
              <a:t>Networking/Lab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Enterprise Networking, Security, and Automation (CCNA 3)</a:t>
            </a:r>
          </a:p>
          <a:p>
            <a:pPr>
              <a:lnSpc>
                <a:spcPct val="80000"/>
              </a:lnSpc>
            </a:pPr>
            <a:r>
              <a:rPr lang="en-US" sz="1200" b="1" dirty="0"/>
              <a:t>Digital Forensics</a:t>
            </a:r>
          </a:p>
          <a:p>
            <a:pPr>
              <a:lnSpc>
                <a:spcPct val="80000"/>
              </a:lnSpc>
            </a:pPr>
            <a:r>
              <a:rPr lang="en-US" sz="1200" b="1" dirty="0"/>
              <a:t>AP Computer Science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Advanced Programming in C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Advanced Programming in C++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1200" i="1" dirty="0">
              <a:solidFill>
                <a:srgbClr val="14653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12903" y="5179271"/>
            <a:ext cx="454728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Cybersecurity Capstone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46533"/>
                </a:solidFill>
              </a:rPr>
              <a:t>CCNA CyberOps Associate</a:t>
            </a:r>
            <a:endParaRPr lang="en-US" sz="1200" dirty="0"/>
          </a:p>
          <a:p>
            <a:r>
              <a:rPr lang="en-US" sz="1200" b="1" dirty="0"/>
              <a:t>Practicum in Information Technology</a:t>
            </a:r>
          </a:p>
          <a:p>
            <a:r>
              <a:rPr lang="en-US" sz="1200" b="1" dirty="0"/>
              <a:t>Practicum in STEM</a:t>
            </a:r>
          </a:p>
          <a:p>
            <a:r>
              <a:rPr lang="en-US" sz="1200" b="1" dirty="0"/>
              <a:t>Project-Based Research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9" y="752649"/>
            <a:ext cx="7427460" cy="61053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A5AB459-706A-4734-AF05-3DE53F8718E3}"/>
              </a:ext>
            </a:extLst>
          </p:cNvPr>
          <p:cNvSpPr txBox="1"/>
          <p:nvPr/>
        </p:nvSpPr>
        <p:spPr>
          <a:xfrm>
            <a:off x="2072081" y="4278385"/>
            <a:ext cx="2541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State course in </a:t>
            </a:r>
            <a:r>
              <a:rPr lang="en-US" sz="1400" b="1" dirty="0"/>
              <a:t>bold</a:t>
            </a:r>
          </a:p>
          <a:p>
            <a:r>
              <a:rPr lang="en-US" sz="1400" dirty="0"/>
              <a:t>Cisco Academy </a:t>
            </a:r>
            <a:r>
              <a:rPr lang="en-US" sz="1400" b="1" i="1" dirty="0">
                <a:solidFill>
                  <a:schemeClr val="accent6">
                    <a:lumMod val="75000"/>
                  </a:schemeClr>
                </a:solidFill>
              </a:rPr>
              <a:t>resource italics, green</a:t>
            </a:r>
          </a:p>
        </p:txBody>
      </p:sp>
    </p:spTree>
    <p:extLst>
      <p:ext uri="{BB962C8B-B14F-4D97-AF65-F5344CB8AC3E}">
        <p14:creationId xmlns:p14="http://schemas.microsoft.com/office/powerpoint/2010/main" val="234399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21" y="142700"/>
            <a:ext cx="10515600" cy="67284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46533"/>
                </a:solidFill>
              </a:rPr>
              <a:t>Cybersecurity</a:t>
            </a: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91654" y="730120"/>
            <a:ext cx="11461449" cy="398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Principles of Information Technology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Fundamentals of Computer Science</a:t>
            </a:r>
          </a:p>
          <a:p>
            <a:pPr marL="285750" indent="-285750">
              <a:lnSpc>
                <a:spcPct val="8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146533"/>
                </a:solidFill>
              </a:rPr>
              <a:t>Programming Essentials in C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</a:pPr>
            <a:r>
              <a:rPr lang="en-US" i="1" dirty="0">
                <a:solidFill>
                  <a:srgbClr val="146533"/>
                </a:solidFill>
              </a:rPr>
              <a:t>70 hours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</a:pPr>
            <a:r>
              <a:rPr lang="en-US" i="1" dirty="0">
                <a:solidFill>
                  <a:srgbClr val="146533"/>
                </a:solidFill>
              </a:rPr>
              <a:t>C Programming Language Certified Associate Certification (CLA)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Foundations of Cybersecurity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i="1" dirty="0">
                <a:solidFill>
                  <a:srgbClr val="146533"/>
                </a:solidFill>
              </a:rPr>
              <a:t>Introduction to Cybersecurity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en-US" i="1" dirty="0">
                <a:solidFill>
                  <a:srgbClr val="146533"/>
                </a:solidFill>
              </a:rPr>
              <a:t>15 hours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en-US" i="1" dirty="0">
                <a:solidFill>
                  <a:srgbClr val="146533"/>
                </a:solidFill>
              </a:rPr>
              <a:t>Networking Academy badge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i="1" dirty="0">
                <a:solidFill>
                  <a:srgbClr val="146533"/>
                </a:solidFill>
              </a:rPr>
              <a:t>Cybersecurity Essentials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en-US" i="1" dirty="0">
                <a:solidFill>
                  <a:srgbClr val="146533"/>
                </a:solidFill>
              </a:rPr>
              <a:t>30 hours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i="1" dirty="0">
                <a:solidFill>
                  <a:srgbClr val="146533"/>
                </a:solidFill>
              </a:rPr>
              <a:t>Linux Essentials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en-US" i="1" dirty="0">
                <a:solidFill>
                  <a:srgbClr val="146533"/>
                </a:solidFill>
              </a:rPr>
              <a:t>70 hours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en-US" i="1" dirty="0">
                <a:solidFill>
                  <a:srgbClr val="146533"/>
                </a:solidFill>
              </a:rPr>
              <a:t> LPI Linux Essentials Professional Development Certificate (PDC)</a:t>
            </a:r>
          </a:p>
        </p:txBody>
      </p:sp>
      <p:sp>
        <p:nvSpPr>
          <p:cNvPr id="3" name="Oval 2"/>
          <p:cNvSpPr/>
          <p:nvPr/>
        </p:nvSpPr>
        <p:spPr>
          <a:xfrm>
            <a:off x="10544746" y="134419"/>
            <a:ext cx="1351005" cy="1351005"/>
          </a:xfrm>
          <a:prstGeom prst="ellipse">
            <a:avLst/>
          </a:prstGeom>
          <a:noFill/>
          <a:ln w="190500">
            <a:solidFill>
              <a:srgbClr val="146533"/>
            </a:solidFill>
          </a:ln>
          <a:effectLst>
            <a:outerShdw blurRad="254000" dist="101600" dir="3600000" sx="104000" sy="104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12917" y="624244"/>
            <a:ext cx="994641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rgbClr val="146533"/>
                </a:solidFill>
              </a:rPr>
              <a:t>LEVEL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1E7C4A-669D-4BDF-8CBE-D7BAAC957894}"/>
              </a:ext>
            </a:extLst>
          </p:cNvPr>
          <p:cNvSpPr txBox="1"/>
          <p:nvPr/>
        </p:nvSpPr>
        <p:spPr>
          <a:xfrm>
            <a:off x="6309132" y="5003063"/>
            <a:ext cx="3196205" cy="923330"/>
          </a:xfrm>
          <a:prstGeom prst="rect">
            <a:avLst/>
          </a:prstGeom>
          <a:noFill/>
          <a:ln w="4762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 course 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Cisco Academy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italics, brown</a:t>
            </a:r>
          </a:p>
        </p:txBody>
      </p:sp>
    </p:spTree>
    <p:extLst>
      <p:ext uri="{BB962C8B-B14F-4D97-AF65-F5344CB8AC3E}">
        <p14:creationId xmlns:p14="http://schemas.microsoft.com/office/powerpoint/2010/main" val="107975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832</Words>
  <Application>Microsoft Office PowerPoint</Application>
  <PresentationFormat>Widescreen</PresentationFormat>
  <Paragraphs>193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Cisco Academy courses  cross walked with  the Texas CTE clusters</vt:lpstr>
      <vt:lpstr>PowerPoint Presentation</vt:lpstr>
      <vt:lpstr>Networking Systems</vt:lpstr>
      <vt:lpstr>Networking Systems</vt:lpstr>
      <vt:lpstr>Networking Systems</vt:lpstr>
      <vt:lpstr>Networking Systems</vt:lpstr>
      <vt:lpstr>Cisco Academy courses  cross walked with  the Texas CTE clusters</vt:lpstr>
      <vt:lpstr>PowerPoint Presentation</vt:lpstr>
      <vt:lpstr>Cybersecurity</vt:lpstr>
      <vt:lpstr>Cybersecurity</vt:lpstr>
      <vt:lpstr>Cybersecurity</vt:lpstr>
      <vt:lpstr>Cybersecurity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Wright</dc:creator>
  <cp:lastModifiedBy>Gay Berryman</cp:lastModifiedBy>
  <cp:revision>18</cp:revision>
  <dcterms:created xsi:type="dcterms:W3CDTF">2020-06-29T19:17:55Z</dcterms:created>
  <dcterms:modified xsi:type="dcterms:W3CDTF">2020-09-15T21:28:29Z</dcterms:modified>
</cp:coreProperties>
</file>